
<file path=[Content_Types].xml><?xml version="1.0" encoding="utf-8"?>
<Types xmlns="http://schemas.openxmlformats.org/package/2006/content-types">
  <Default Extension="jpeg" ContentType="image/jpe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56" r:id="rId2"/>
    <p:sldId id="310" r:id="rId3"/>
    <p:sldId id="257" r:id="rId4"/>
    <p:sldId id="259" r:id="rId5"/>
    <p:sldId id="260" r:id="rId6"/>
    <p:sldId id="305" r:id="rId7"/>
    <p:sldId id="311" r:id="rId8"/>
    <p:sldId id="263" r:id="rId9"/>
    <p:sldId id="304" r:id="rId10"/>
    <p:sldId id="264" r:id="rId11"/>
    <p:sldId id="265" r:id="rId12"/>
    <p:sldId id="266" r:id="rId13"/>
    <p:sldId id="306" r:id="rId14"/>
    <p:sldId id="270" r:id="rId15"/>
    <p:sldId id="267" r:id="rId16"/>
    <p:sldId id="272" r:id="rId17"/>
    <p:sldId id="273" r:id="rId18"/>
    <p:sldId id="274" r:id="rId19"/>
    <p:sldId id="275" r:id="rId20"/>
    <p:sldId id="277" r:id="rId21"/>
    <p:sldId id="278" r:id="rId22"/>
    <p:sldId id="279" r:id="rId23"/>
    <p:sldId id="280" r:id="rId24"/>
    <p:sldId id="307" r:id="rId25"/>
    <p:sldId id="276" r:id="rId26"/>
    <p:sldId id="283" r:id="rId27"/>
    <p:sldId id="284" r:id="rId28"/>
    <p:sldId id="285" r:id="rId29"/>
    <p:sldId id="286" r:id="rId30"/>
    <p:sldId id="308" r:id="rId31"/>
    <p:sldId id="315" r:id="rId32"/>
    <p:sldId id="316" r:id="rId33"/>
    <p:sldId id="290" r:id="rId34"/>
    <p:sldId id="291" r:id="rId35"/>
    <p:sldId id="293" r:id="rId36"/>
    <p:sldId id="323" r:id="rId37"/>
    <p:sldId id="292" r:id="rId38"/>
    <p:sldId id="294" r:id="rId39"/>
    <p:sldId id="317" r:id="rId40"/>
    <p:sldId id="366" r:id="rId41"/>
    <p:sldId id="318" r:id="rId42"/>
    <p:sldId id="298" r:id="rId43"/>
    <p:sldId id="300" r:id="rId44"/>
    <p:sldId id="320" r:id="rId45"/>
    <p:sldId id="322" r:id="rId46"/>
    <p:sldId id="325" r:id="rId47"/>
    <p:sldId id="327" r:id="rId48"/>
    <p:sldId id="328" r:id="rId49"/>
    <p:sldId id="330" r:id="rId50"/>
    <p:sldId id="332" r:id="rId51"/>
    <p:sldId id="334" r:id="rId52"/>
    <p:sldId id="335" r:id="rId53"/>
    <p:sldId id="336" r:id="rId54"/>
    <p:sldId id="337" r:id="rId55"/>
    <p:sldId id="338" r:id="rId56"/>
    <p:sldId id="339" r:id="rId57"/>
    <p:sldId id="340" r:id="rId58"/>
    <p:sldId id="341" r:id="rId59"/>
    <p:sldId id="342" r:id="rId60"/>
    <p:sldId id="343" r:id="rId61"/>
    <p:sldId id="344" r:id="rId62"/>
    <p:sldId id="345" r:id="rId63"/>
    <p:sldId id="346" r:id="rId64"/>
    <p:sldId id="347" r:id="rId65"/>
    <p:sldId id="348" r:id="rId66"/>
    <p:sldId id="349" r:id="rId67"/>
    <p:sldId id="351" r:id="rId68"/>
    <p:sldId id="350" r:id="rId69"/>
    <p:sldId id="353" r:id="rId70"/>
    <p:sldId id="354" r:id="rId71"/>
    <p:sldId id="355" r:id="rId72"/>
    <p:sldId id="359" r:id="rId73"/>
    <p:sldId id="365" r:id="rId74"/>
    <p:sldId id="360" r:id="rId75"/>
    <p:sldId id="362" r:id="rId76"/>
    <p:sldId id="364" r:id="rId77"/>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713" autoAdjust="0"/>
  </p:normalViewPr>
  <p:slideViewPr>
    <p:cSldViewPr>
      <p:cViewPr varScale="1">
        <p:scale>
          <a:sx n="120" d="100"/>
          <a:sy n="120" d="100"/>
        </p:scale>
        <p:origin x="135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Goldrick" userId="5685489af5ef2d96" providerId="LiveId" clId="{C8C474B4-17BB-4D6E-A066-B8FF15B9183C}"/>
    <pc:docChg chg="delSld modSld">
      <pc:chgData name="John Goldrick" userId="5685489af5ef2d96" providerId="LiveId" clId="{C8C474B4-17BB-4D6E-A066-B8FF15B9183C}" dt="2022-11-24T14:20:51.478" v="3" actId="6549"/>
      <pc:docMkLst>
        <pc:docMk/>
      </pc:docMkLst>
      <pc:sldChg chg="del">
        <pc:chgData name="John Goldrick" userId="5685489af5ef2d96" providerId="LiveId" clId="{C8C474B4-17BB-4D6E-A066-B8FF15B9183C}" dt="2022-11-24T14:20:28.734" v="0" actId="2696"/>
        <pc:sldMkLst>
          <pc:docMk/>
          <pc:sldMk cId="0" sldId="321"/>
        </pc:sldMkLst>
      </pc:sldChg>
      <pc:sldChg chg="modSp mod">
        <pc:chgData name="John Goldrick" userId="5685489af5ef2d96" providerId="LiveId" clId="{C8C474B4-17BB-4D6E-A066-B8FF15B9183C}" dt="2022-11-24T14:20:51.478" v="3" actId="6549"/>
        <pc:sldMkLst>
          <pc:docMk/>
          <pc:sldMk cId="0" sldId="355"/>
        </pc:sldMkLst>
        <pc:spChg chg="mod">
          <ac:chgData name="John Goldrick" userId="5685489af5ef2d96" providerId="LiveId" clId="{C8C474B4-17BB-4D6E-A066-B8FF15B9183C}" dt="2022-11-24T14:20:51.478" v="3" actId="6549"/>
          <ac:spMkLst>
            <pc:docMk/>
            <pc:sldMk cId="0" sldId="355"/>
            <ac:spMk id="227335" creationId="{00000000-0000-0000-0000-000000000000}"/>
          </ac:spMkLst>
        </pc:spChg>
      </pc:sldChg>
      <pc:sldChg chg="del">
        <pc:chgData name="John Goldrick" userId="5685489af5ef2d96" providerId="LiveId" clId="{C8C474B4-17BB-4D6E-A066-B8FF15B9183C}" dt="2022-11-24T14:20:40.663" v="1" actId="2696"/>
        <pc:sldMkLst>
          <pc:docMk/>
          <pc:sldMk cId="0" sldId="358"/>
        </pc:sldMkLst>
      </pc:sldChg>
    </pc:docChg>
  </pc:docChgLst>
  <pc:docChgLst>
    <pc:chgData name="John Goldrick" userId="5685489af5ef2d96" providerId="LiveId" clId="{02E37B4F-8A32-4451-96C1-EF1F6C656A84}"/>
    <pc:docChg chg="modSld">
      <pc:chgData name="John Goldrick" userId="5685489af5ef2d96" providerId="LiveId" clId="{02E37B4F-8A32-4451-96C1-EF1F6C656A84}" dt="2023-06-08T22:09:10.972" v="32" actId="20577"/>
      <pc:docMkLst>
        <pc:docMk/>
      </pc:docMkLst>
      <pc:sldChg chg="addSp delSp modSp mod">
        <pc:chgData name="John Goldrick" userId="5685489af5ef2d96" providerId="LiveId" clId="{02E37B4F-8A32-4451-96C1-EF1F6C656A84}" dt="2023-06-08T22:03:12.947" v="28" actId="1037"/>
        <pc:sldMkLst>
          <pc:docMk/>
          <pc:sldMk cId="0" sldId="267"/>
        </pc:sldMkLst>
        <pc:spChg chg="add del mod">
          <ac:chgData name="John Goldrick" userId="5685489af5ef2d96" providerId="LiveId" clId="{02E37B4F-8A32-4451-96C1-EF1F6C656A84}" dt="2023-06-08T21:59:37.206" v="1" actId="21"/>
          <ac:spMkLst>
            <pc:docMk/>
            <pc:sldMk cId="0" sldId="267"/>
            <ac:spMk id="2" creationId="{8A87EF4B-AB7D-D7AF-997C-4A99BE24D87E}"/>
          </ac:spMkLst>
        </pc:spChg>
        <pc:spChg chg="mod">
          <ac:chgData name="John Goldrick" userId="5685489af5ef2d96" providerId="LiveId" clId="{02E37B4F-8A32-4451-96C1-EF1F6C656A84}" dt="2023-06-08T22:02:46.265" v="22" actId="14100"/>
          <ac:spMkLst>
            <pc:docMk/>
            <pc:sldMk cId="0" sldId="267"/>
            <ac:spMk id="31754" creationId="{00000000-0000-0000-0000-000000000000}"/>
          </ac:spMkLst>
        </pc:spChg>
        <pc:picChg chg="mod">
          <ac:chgData name="John Goldrick" userId="5685489af5ef2d96" providerId="LiveId" clId="{02E37B4F-8A32-4451-96C1-EF1F6C656A84}" dt="2023-06-08T22:03:12.947" v="28" actId="1037"/>
          <ac:picMkLst>
            <pc:docMk/>
            <pc:sldMk cId="0" sldId="267"/>
            <ac:picMk id="16387" creationId="{00000000-0000-0000-0000-000000000000}"/>
          </ac:picMkLst>
        </pc:picChg>
        <pc:picChg chg="del">
          <ac:chgData name="John Goldrick" userId="5685489af5ef2d96" providerId="LiveId" clId="{02E37B4F-8A32-4451-96C1-EF1F6C656A84}" dt="2023-06-08T21:59:28.310" v="0" actId="21"/>
          <ac:picMkLst>
            <pc:docMk/>
            <pc:sldMk cId="0" sldId="267"/>
            <ac:picMk id="16388" creationId="{00000000-0000-0000-0000-000000000000}"/>
          </ac:picMkLst>
        </pc:picChg>
      </pc:sldChg>
      <pc:sldChg chg="modSp mod">
        <pc:chgData name="John Goldrick" userId="5685489af5ef2d96" providerId="LiveId" clId="{02E37B4F-8A32-4451-96C1-EF1F6C656A84}" dt="2023-06-08T22:07:53.738" v="29" actId="6549"/>
        <pc:sldMkLst>
          <pc:docMk/>
          <pc:sldMk cId="0" sldId="342"/>
        </pc:sldMkLst>
        <pc:spChg chg="mod">
          <ac:chgData name="John Goldrick" userId="5685489af5ef2d96" providerId="LiveId" clId="{02E37B4F-8A32-4451-96C1-EF1F6C656A84}" dt="2023-06-08T22:07:53.738" v="29" actId="6549"/>
          <ac:spMkLst>
            <pc:docMk/>
            <pc:sldMk cId="0" sldId="342"/>
            <ac:spMk id="197639" creationId="{00000000-0000-0000-0000-000000000000}"/>
          </ac:spMkLst>
        </pc:spChg>
      </pc:sldChg>
      <pc:sldChg chg="modSp mod">
        <pc:chgData name="John Goldrick" userId="5685489af5ef2d96" providerId="LiveId" clId="{02E37B4F-8A32-4451-96C1-EF1F6C656A84}" dt="2023-06-08T22:09:10.972" v="32" actId="20577"/>
        <pc:sldMkLst>
          <pc:docMk/>
          <pc:sldMk cId="0" sldId="359"/>
        </pc:sldMkLst>
        <pc:spChg chg="mod">
          <ac:chgData name="John Goldrick" userId="5685489af5ef2d96" providerId="LiveId" clId="{02E37B4F-8A32-4451-96C1-EF1F6C656A84}" dt="2023-06-08T22:09:10.972" v="32" actId="20577"/>
          <ac:spMkLst>
            <pc:docMk/>
            <pc:sldMk cId="0" sldId="359"/>
            <ac:spMk id="236555"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614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5FC79-1E93-4770-B61B-5A988BD7ADE0}" type="slidenum">
              <a:rPr lang="en-US"/>
              <a:pPr>
                <a:defRPr/>
              </a:pPr>
              <a:t>‹#›</a:t>
            </a:fld>
            <a:endParaRPr lang="en-US"/>
          </a:p>
        </p:txBody>
      </p:sp>
    </p:spTree>
    <p:extLst>
      <p:ext uri="{BB962C8B-B14F-4D97-AF65-F5344CB8AC3E}">
        <p14:creationId xmlns:p14="http://schemas.microsoft.com/office/powerpoint/2010/main" val="2550925051"/>
      </p:ext>
    </p:extLst>
  </p:cSld>
  <p:clrMapOvr>
    <a:masterClrMapping/>
  </p:clrMapOvr>
  <p:transition spd="slow" advClick="0" advTm="12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C648E4-1CC4-4A99-98C8-D872F1A610BE}" type="slidenum">
              <a:rPr lang="en-US"/>
              <a:pPr>
                <a:defRPr/>
              </a:pPr>
              <a:t>‹#›</a:t>
            </a:fld>
            <a:endParaRPr lang="en-US"/>
          </a:p>
        </p:txBody>
      </p:sp>
    </p:spTree>
    <p:extLst>
      <p:ext uri="{BB962C8B-B14F-4D97-AF65-F5344CB8AC3E}">
        <p14:creationId xmlns:p14="http://schemas.microsoft.com/office/powerpoint/2010/main" val="1547410674"/>
      </p:ext>
    </p:extLst>
  </p:cSld>
  <p:clrMapOvr>
    <a:masterClrMapping/>
  </p:clrMapOvr>
  <p:transition spd="slow" advClick="0" advTm="12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E68879-9E13-416A-86E0-7B1AF7A336C5}" type="slidenum">
              <a:rPr lang="en-US"/>
              <a:pPr>
                <a:defRPr/>
              </a:pPr>
              <a:t>‹#›</a:t>
            </a:fld>
            <a:endParaRPr lang="en-US"/>
          </a:p>
        </p:txBody>
      </p:sp>
    </p:spTree>
    <p:extLst>
      <p:ext uri="{BB962C8B-B14F-4D97-AF65-F5344CB8AC3E}">
        <p14:creationId xmlns:p14="http://schemas.microsoft.com/office/powerpoint/2010/main" val="3081379194"/>
      </p:ext>
    </p:extLst>
  </p:cSld>
  <p:clrMapOvr>
    <a:masterClrMapping/>
  </p:clrMapOvr>
  <p:transition spd="slow" advClick="0" advTm="12000"/>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57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2B1662E-BD19-4C83-8B11-FCAFE88E5946}" type="slidenum">
              <a:rPr lang="en-US"/>
              <a:pPr>
                <a:defRPr/>
              </a:pPr>
              <a:t>‹#›</a:t>
            </a:fld>
            <a:endParaRPr lang="en-US"/>
          </a:p>
        </p:txBody>
      </p:sp>
    </p:spTree>
    <p:extLst>
      <p:ext uri="{BB962C8B-B14F-4D97-AF65-F5344CB8AC3E}">
        <p14:creationId xmlns:p14="http://schemas.microsoft.com/office/powerpoint/2010/main" val="2104456643"/>
      </p:ext>
    </p:extLst>
  </p:cSld>
  <p:clrMapOvr>
    <a:masterClrMapping/>
  </p:clrMapOvr>
  <p:transition spd="slow" advClick="0" advTm="1200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57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half" idx="3"/>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96D8871-3F2F-4D7A-9286-0228DF482E57}" type="slidenum">
              <a:rPr lang="en-US"/>
              <a:pPr>
                <a:defRPr/>
              </a:pPr>
              <a:t>‹#›</a:t>
            </a:fld>
            <a:endParaRPr lang="en-US"/>
          </a:p>
        </p:txBody>
      </p:sp>
    </p:spTree>
    <p:extLst>
      <p:ext uri="{BB962C8B-B14F-4D97-AF65-F5344CB8AC3E}">
        <p14:creationId xmlns:p14="http://schemas.microsoft.com/office/powerpoint/2010/main" val="2752911374"/>
      </p:ext>
    </p:extLst>
  </p:cSld>
  <p:clrMapOvr>
    <a:masterClrMapping/>
  </p:clrMapOvr>
  <p:transition spd="slow" advClick="0" advTm="12000"/>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111098-6101-462D-94E1-0C71920F2BDA}" type="slidenum">
              <a:rPr lang="en-US"/>
              <a:pPr>
                <a:defRPr/>
              </a:pPr>
              <a:t>‹#›</a:t>
            </a:fld>
            <a:endParaRPr lang="en-US"/>
          </a:p>
        </p:txBody>
      </p:sp>
    </p:spTree>
    <p:extLst>
      <p:ext uri="{BB962C8B-B14F-4D97-AF65-F5344CB8AC3E}">
        <p14:creationId xmlns:p14="http://schemas.microsoft.com/office/powerpoint/2010/main" val="1437216183"/>
      </p:ext>
    </p:extLst>
  </p:cSld>
  <p:clrMapOvr>
    <a:masterClrMapping/>
  </p:clrMapOvr>
  <p:transition spd="slow" advClick="0" advTm="12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293453-F21B-42C5-A28E-8E67DB994526}" type="slidenum">
              <a:rPr lang="en-US"/>
              <a:pPr>
                <a:defRPr/>
              </a:pPr>
              <a:t>‹#›</a:t>
            </a:fld>
            <a:endParaRPr lang="en-US"/>
          </a:p>
        </p:txBody>
      </p:sp>
    </p:spTree>
    <p:extLst>
      <p:ext uri="{BB962C8B-B14F-4D97-AF65-F5344CB8AC3E}">
        <p14:creationId xmlns:p14="http://schemas.microsoft.com/office/powerpoint/2010/main" val="2490135323"/>
      </p:ext>
    </p:extLst>
  </p:cSld>
  <p:clrMapOvr>
    <a:masterClrMapping/>
  </p:clrMapOvr>
  <p:transition spd="slow" advClick="0" advTm="12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9B1176-78F7-4745-8343-E8F432CF47B5}" type="slidenum">
              <a:rPr lang="en-US"/>
              <a:pPr>
                <a:defRPr/>
              </a:pPr>
              <a:t>‹#›</a:t>
            </a:fld>
            <a:endParaRPr lang="en-US"/>
          </a:p>
        </p:txBody>
      </p:sp>
    </p:spTree>
    <p:extLst>
      <p:ext uri="{BB962C8B-B14F-4D97-AF65-F5344CB8AC3E}">
        <p14:creationId xmlns:p14="http://schemas.microsoft.com/office/powerpoint/2010/main" val="2490435135"/>
      </p:ext>
    </p:extLst>
  </p:cSld>
  <p:clrMapOvr>
    <a:masterClrMapping/>
  </p:clrMapOvr>
  <p:transition spd="slow" advClick="0" advTm="12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25E7CB-4CFF-4F42-A515-320261F821F6}" type="slidenum">
              <a:rPr lang="en-US"/>
              <a:pPr>
                <a:defRPr/>
              </a:pPr>
              <a:t>‹#›</a:t>
            </a:fld>
            <a:endParaRPr lang="en-US"/>
          </a:p>
        </p:txBody>
      </p:sp>
    </p:spTree>
    <p:extLst>
      <p:ext uri="{BB962C8B-B14F-4D97-AF65-F5344CB8AC3E}">
        <p14:creationId xmlns:p14="http://schemas.microsoft.com/office/powerpoint/2010/main" val="1615962264"/>
      </p:ext>
    </p:extLst>
  </p:cSld>
  <p:clrMapOvr>
    <a:masterClrMapping/>
  </p:clrMapOvr>
  <p:transition spd="slow" advClick="0" advTm="12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2D97C6-851F-4B6C-BD72-9167EF1E2D45}" type="slidenum">
              <a:rPr lang="en-US"/>
              <a:pPr>
                <a:defRPr/>
              </a:pPr>
              <a:t>‹#›</a:t>
            </a:fld>
            <a:endParaRPr lang="en-US"/>
          </a:p>
        </p:txBody>
      </p:sp>
    </p:spTree>
    <p:extLst>
      <p:ext uri="{BB962C8B-B14F-4D97-AF65-F5344CB8AC3E}">
        <p14:creationId xmlns:p14="http://schemas.microsoft.com/office/powerpoint/2010/main" val="3063298690"/>
      </p:ext>
    </p:extLst>
  </p:cSld>
  <p:clrMapOvr>
    <a:masterClrMapping/>
  </p:clrMapOvr>
  <p:transition spd="slow" advClick="0" advTm="12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EFBE6FC-0128-422C-A778-03B014A13080}" type="slidenum">
              <a:rPr lang="en-US"/>
              <a:pPr>
                <a:defRPr/>
              </a:pPr>
              <a:t>‹#›</a:t>
            </a:fld>
            <a:endParaRPr lang="en-US"/>
          </a:p>
        </p:txBody>
      </p:sp>
    </p:spTree>
    <p:extLst>
      <p:ext uri="{BB962C8B-B14F-4D97-AF65-F5344CB8AC3E}">
        <p14:creationId xmlns:p14="http://schemas.microsoft.com/office/powerpoint/2010/main" val="891743449"/>
      </p:ext>
    </p:extLst>
  </p:cSld>
  <p:clrMapOvr>
    <a:masterClrMapping/>
  </p:clrMapOvr>
  <p:transition spd="slow" advClick="0" advTm="12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7B9A2BB-D33B-4CAF-A1E5-8B44D220CBAF}" type="slidenum">
              <a:rPr lang="en-US"/>
              <a:pPr>
                <a:defRPr/>
              </a:pPr>
              <a:t>‹#›</a:t>
            </a:fld>
            <a:endParaRPr lang="en-US"/>
          </a:p>
        </p:txBody>
      </p:sp>
    </p:spTree>
    <p:extLst>
      <p:ext uri="{BB962C8B-B14F-4D97-AF65-F5344CB8AC3E}">
        <p14:creationId xmlns:p14="http://schemas.microsoft.com/office/powerpoint/2010/main" val="1735653969"/>
      </p:ext>
    </p:extLst>
  </p:cSld>
  <p:clrMapOvr>
    <a:masterClrMapping/>
  </p:clrMapOvr>
  <p:transition spd="slow" advClick="0" advTm="12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89EBC-E1E8-419E-BA4F-1BB834D148B0}" type="slidenum">
              <a:rPr lang="en-US"/>
              <a:pPr>
                <a:defRPr/>
              </a:pPr>
              <a:t>‹#›</a:t>
            </a:fld>
            <a:endParaRPr lang="en-US"/>
          </a:p>
        </p:txBody>
      </p:sp>
    </p:spTree>
    <p:extLst>
      <p:ext uri="{BB962C8B-B14F-4D97-AF65-F5344CB8AC3E}">
        <p14:creationId xmlns:p14="http://schemas.microsoft.com/office/powerpoint/2010/main" val="2829692837"/>
      </p:ext>
    </p:extLst>
  </p:cSld>
  <p:clrMapOvr>
    <a:masterClrMapping/>
  </p:clrMapOvr>
  <p:transition spd="slow" advClick="0" advTm="12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272391-2C0B-4A83-9DAA-906F952C3230}" type="slidenum">
              <a:rPr lang="en-US"/>
              <a:pPr>
                <a:defRPr/>
              </a:pPr>
              <a:t>‹#›</a:t>
            </a:fld>
            <a:endParaRPr lang="en-US"/>
          </a:p>
        </p:txBody>
      </p:sp>
    </p:spTree>
    <p:extLst>
      <p:ext uri="{BB962C8B-B14F-4D97-AF65-F5344CB8AC3E}">
        <p14:creationId xmlns:p14="http://schemas.microsoft.com/office/powerpoint/2010/main" val="830598533"/>
      </p:ext>
    </p:extLst>
  </p:cSld>
  <p:clrMapOvr>
    <a:masterClrMapping/>
  </p:clrMapOvr>
  <p:transition spd="slow" advClick="0" advTm="12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a:defRPr/>
            </a:pPr>
            <a:endParaRPr lang="en-US"/>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a:defRPr/>
            </a:pPr>
            <a:fld id="{33C8A3A9-14CE-4234-97EC-A322884A216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slow" advClick="0" advTm="12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4.xml"/><Relationship Id="rId5" Type="http://schemas.openxmlformats.org/officeDocument/2006/relationships/image" Target="../media/image38.jpeg"/><Relationship Id="rId4" Type="http://schemas.openxmlformats.org/officeDocument/2006/relationships/hyperlink" Target="http://en.wikipedia.org/wiki/Image:Turner-rain-steam-and-speed.jp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4.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2.xml"/><Relationship Id="rId4" Type="http://schemas.openxmlformats.org/officeDocument/2006/relationships/image" Target="../media/image70.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4.xml"/><Relationship Id="rId4" Type="http://schemas.openxmlformats.org/officeDocument/2006/relationships/image" Target="../media/image73.jpeg"/></Relationships>
</file>

<file path=ppt/slides/_rels/slide5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2.xml"/><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4.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34771" y="457200"/>
            <a:ext cx="8928100" cy="3092450"/>
          </a:xfrm>
        </p:spPr>
        <p:txBody>
          <a:bodyPr/>
          <a:lstStyle/>
          <a:p>
            <a:pPr eaLnBrk="1" hangingPunct="1">
              <a:defRPr/>
            </a:pPr>
            <a:r>
              <a:rPr lang="en-GB" dirty="0"/>
              <a:t>Exploring Britain</a:t>
            </a:r>
            <a:br>
              <a:rPr lang="en-GB" sz="3200" dirty="0"/>
            </a:br>
            <a:br>
              <a:rPr lang="en-GB" sz="2400" dirty="0"/>
            </a:br>
            <a:r>
              <a:rPr lang="en-GB" sz="3400" dirty="0"/>
              <a:t>Boating</a:t>
            </a:r>
            <a:br>
              <a:rPr lang="en-GB" sz="3400" dirty="0"/>
            </a:br>
            <a:br>
              <a:rPr lang="en-GB" sz="3400" dirty="0"/>
            </a:br>
            <a:r>
              <a:rPr lang="en-GB" sz="4000" dirty="0"/>
              <a:t> </a:t>
            </a:r>
            <a:r>
              <a:rPr lang="en-GB" sz="3400" dirty="0"/>
              <a:t>Chapter 1</a:t>
            </a:r>
            <a:endParaRPr lang="en-US" sz="4000" dirty="0"/>
          </a:p>
        </p:txBody>
      </p:sp>
      <p:sp>
        <p:nvSpPr>
          <p:cNvPr id="7171" name="Rectangle 3"/>
          <p:cNvSpPr>
            <a:spLocks noGrp="1" noChangeArrowheads="1"/>
          </p:cNvSpPr>
          <p:nvPr>
            <p:ph type="subTitle" idx="1"/>
          </p:nvPr>
        </p:nvSpPr>
        <p:spPr>
          <a:xfrm>
            <a:off x="395288" y="3933825"/>
            <a:ext cx="8208962" cy="2447925"/>
          </a:xfrm>
        </p:spPr>
        <p:txBody>
          <a:bodyPr/>
          <a:lstStyle/>
          <a:p>
            <a:pPr eaLnBrk="1" hangingPunct="1">
              <a:defRPr/>
            </a:pPr>
            <a:r>
              <a:rPr lang="en-GB"/>
              <a:t>London to Oxford</a:t>
            </a:r>
          </a:p>
          <a:p>
            <a:pPr eaLnBrk="1" hangingPunct="1">
              <a:defRPr/>
            </a:pPr>
            <a:endParaRPr lang="en-GB"/>
          </a:p>
          <a:p>
            <a:pPr eaLnBrk="1" hangingPunct="1">
              <a:defRPr/>
            </a:pPr>
            <a:r>
              <a:rPr lang="en-GB"/>
              <a:t> 13</a:t>
            </a:r>
            <a:r>
              <a:rPr lang="en-GB" baseline="30000"/>
              <a:t>th</a:t>
            </a:r>
            <a:r>
              <a:rPr lang="en-GB"/>
              <a:t> July to 11</a:t>
            </a:r>
            <a:r>
              <a:rPr lang="en-GB" baseline="30000"/>
              <a:t>th</a:t>
            </a:r>
            <a:r>
              <a:rPr lang="en-GB"/>
              <a:t> September 2009</a:t>
            </a:r>
          </a:p>
        </p:txBody>
      </p:sp>
    </p:spTree>
  </p:cSld>
  <p:clrMapOvr>
    <a:masterClrMapping/>
  </p:clrMapOvr>
  <p:transition spd="slow" advClick="0"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fade">
                                      <p:cBhvr>
                                        <p:cTn id="12" dur="2000"/>
                                        <p:tgtEl>
                                          <p:spTgt spid="717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2000"/>
                                        <p:tgtEl>
                                          <p:spTgt spid="7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0" name="Rectangle 12"/>
          <p:cNvSpPr>
            <a:spLocks noGrp="1" noChangeArrowheads="1"/>
          </p:cNvSpPr>
          <p:nvPr>
            <p:ph type="title" sz="quarter"/>
          </p:nvPr>
        </p:nvSpPr>
        <p:spPr>
          <a:xfrm>
            <a:off x="5486400" y="2971800"/>
            <a:ext cx="3505200" cy="990600"/>
          </a:xfrm>
        </p:spPr>
        <p:txBody>
          <a:bodyPr/>
          <a:lstStyle/>
          <a:p>
            <a:pPr eaLnBrk="1" hangingPunct="1">
              <a:defRPr/>
            </a:pPr>
            <a:r>
              <a:rPr lang="en-GB" sz="2400" dirty="0"/>
              <a:t>More river views as we speed upstream,</a:t>
            </a:r>
            <a:br>
              <a:rPr lang="en-GB" sz="2400" dirty="0"/>
            </a:br>
            <a:r>
              <a:rPr lang="en-GB" sz="2400" dirty="0"/>
              <a:t>assisted by the tide.</a:t>
            </a:r>
          </a:p>
        </p:txBody>
      </p:sp>
      <p:pic>
        <p:nvPicPr>
          <p:cNvPr id="11267" name="Picture 10" descr="President to Henley 180709 046"/>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257800" y="0"/>
            <a:ext cx="3886200" cy="291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8" name="Picture 11" descr="President to Henley 180709 070"/>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r="5406"/>
          <a:stretch>
            <a:fillRect/>
          </a:stretch>
        </p:blipFill>
        <p:spPr>
          <a:xfrm>
            <a:off x="0" y="2590800"/>
            <a:ext cx="5410200" cy="428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9" name="Picture 14" descr="President to Henley 180709 068"/>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l="14423" t="7294" r="1099" b="7692"/>
          <a:stretch>
            <a:fillRect/>
          </a:stretch>
        </p:blipFill>
        <p:spPr>
          <a:xfrm>
            <a:off x="5410200" y="4038600"/>
            <a:ext cx="3733800" cy="281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70" name="Picture 16" descr="President to Henley 180709 056"/>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t="9039" b="25424"/>
          <a:stretch>
            <a:fillRect/>
          </a:stretch>
        </p:blipFill>
        <p:spPr>
          <a:xfrm>
            <a:off x="0" y="0"/>
            <a:ext cx="5410200" cy="2660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1" name="Rectangle 7"/>
          <p:cNvSpPr>
            <a:spLocks noGrp="1" noChangeArrowheads="1"/>
          </p:cNvSpPr>
          <p:nvPr>
            <p:ph type="title"/>
          </p:nvPr>
        </p:nvSpPr>
        <p:spPr>
          <a:xfrm>
            <a:off x="152400" y="3886200"/>
            <a:ext cx="4191000" cy="2514600"/>
          </a:xfrm>
        </p:spPr>
        <p:txBody>
          <a:bodyPr/>
          <a:lstStyle/>
          <a:p>
            <a:pPr eaLnBrk="1" hangingPunct="1">
              <a:defRPr/>
            </a:pPr>
            <a:r>
              <a:rPr lang="en-GB" sz="2400" dirty="0"/>
              <a:t>Quite a contrast here as rowers replace commercial</a:t>
            </a:r>
            <a:br>
              <a:rPr lang="en-GB" sz="2400" dirty="0"/>
            </a:br>
            <a:r>
              <a:rPr lang="en-GB" sz="2400" dirty="0"/>
              <a:t>traffic on these </a:t>
            </a:r>
            <a:br>
              <a:rPr lang="en-GB" sz="2400" dirty="0"/>
            </a:br>
            <a:r>
              <a:rPr lang="en-GB" sz="2400" dirty="0"/>
              <a:t>quieter reaches.</a:t>
            </a:r>
          </a:p>
        </p:txBody>
      </p:sp>
      <p:pic>
        <p:nvPicPr>
          <p:cNvPr id="12291" name="Picture 6" descr="President to Henley 180709 08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4724400" cy="3543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2" name="Picture 11" descr="President to Henley 180709 07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5376"/>
          <a:stretch>
            <a:fillRect/>
          </a:stretch>
        </p:blipFill>
        <p:spPr>
          <a:xfrm>
            <a:off x="4495800" y="3560763"/>
            <a:ext cx="4648200" cy="3297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6" name="Rectangle 12"/>
          <p:cNvSpPr>
            <a:spLocks noChangeArrowheads="1"/>
          </p:cNvSpPr>
          <p:nvPr/>
        </p:nvSpPr>
        <p:spPr bwMode="auto">
          <a:xfrm>
            <a:off x="5029200" y="762000"/>
            <a:ext cx="38100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GB" sz="2400" dirty="0">
                <a:solidFill>
                  <a:schemeClr val="tx2"/>
                </a:solidFill>
                <a:effectLst>
                  <a:outerShdw blurRad="38100" dist="38100" dir="2700000" algn="tl">
                    <a:srgbClr val="000000"/>
                  </a:outerShdw>
                </a:effectLst>
                <a:latin typeface="Tahoma" pitchFamily="34" charset="0"/>
              </a:rPr>
              <a:t>The boat race course now between Putney and Chiswick.  </a:t>
            </a:r>
          </a:p>
        </p:txBody>
      </p:sp>
    </p:spTree>
  </p:cSld>
  <p:clrMapOvr>
    <a:masterClrMapping/>
  </p:clrMapOvr>
  <p:transition spd="slow" advClick="0" advTm="12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Grp="1" noChangeArrowheads="1"/>
          </p:cNvSpPr>
          <p:nvPr>
            <p:ph type="title"/>
          </p:nvPr>
        </p:nvSpPr>
        <p:spPr>
          <a:xfrm>
            <a:off x="0" y="0"/>
            <a:ext cx="9144000" cy="838200"/>
          </a:xfrm>
        </p:spPr>
        <p:txBody>
          <a:bodyPr/>
          <a:lstStyle/>
          <a:p>
            <a:pPr eaLnBrk="1" hangingPunct="1">
              <a:defRPr/>
            </a:pPr>
            <a:r>
              <a:rPr lang="en-GB" sz="2400"/>
              <a:t>Twickenham Bridge as Quisisana passes by, one of the Dunkirk little ships and, like us, off to the Henley Traditional Boat Rally.</a:t>
            </a:r>
          </a:p>
        </p:txBody>
      </p:sp>
      <p:pic>
        <p:nvPicPr>
          <p:cNvPr id="13315" name="Picture 6" descr="President to Henley 180709 09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47" b="9261"/>
          <a:stretch>
            <a:fillRect/>
          </a:stretch>
        </p:blipFill>
        <p:spPr>
          <a:xfrm>
            <a:off x="152400" y="838200"/>
            <a:ext cx="8839200" cy="5938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4"/>
          <p:cNvSpPr>
            <a:spLocks noGrp="1" noChangeArrowheads="1"/>
          </p:cNvSpPr>
          <p:nvPr>
            <p:ph type="title"/>
          </p:nvPr>
        </p:nvSpPr>
        <p:spPr>
          <a:xfrm>
            <a:off x="0" y="0"/>
            <a:ext cx="9144000" cy="990600"/>
          </a:xfrm>
        </p:spPr>
        <p:txBody>
          <a:bodyPr/>
          <a:lstStyle/>
          <a:p>
            <a:pPr eaLnBrk="1" hangingPunct="1">
              <a:defRPr/>
            </a:pPr>
            <a:r>
              <a:rPr lang="en-GB" sz="2400" dirty="0"/>
              <a:t>The Thames changes continuously and is a pleasure to cruise. This splendour is in Richmond, just before Eel Pie Island. </a:t>
            </a:r>
          </a:p>
        </p:txBody>
      </p:sp>
      <p:pic>
        <p:nvPicPr>
          <p:cNvPr id="14339" name="Picture 6" descr="President to Henley 180709 09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4935"/>
          <a:stretch>
            <a:fillRect/>
          </a:stretch>
        </p:blipFill>
        <p:spPr>
          <a:xfrm>
            <a:off x="152400" y="1066800"/>
            <a:ext cx="8839200"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ChangeArrowheads="1"/>
          </p:cNvSpPr>
          <p:nvPr>
            <p:ph type="title"/>
          </p:nvPr>
        </p:nvSpPr>
        <p:spPr>
          <a:xfrm>
            <a:off x="0" y="0"/>
            <a:ext cx="9144000" cy="838200"/>
          </a:xfrm>
        </p:spPr>
        <p:txBody>
          <a:bodyPr/>
          <a:lstStyle/>
          <a:p>
            <a:pPr eaLnBrk="1" hangingPunct="1">
              <a:defRPr/>
            </a:pPr>
            <a:r>
              <a:rPr lang="en-GB" sz="2400" dirty="0"/>
              <a:t>Our overnight mooring above Teddington Lock as we enter the completely different world of the non-tidal Thames.</a:t>
            </a:r>
          </a:p>
        </p:txBody>
      </p:sp>
      <p:pic>
        <p:nvPicPr>
          <p:cNvPr id="15363" name="Picture 6" descr="President to Henley 180709 10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1111"/>
          <a:stretch>
            <a:fillRect/>
          </a:stretch>
        </p:blipFill>
        <p:spPr>
          <a:xfrm>
            <a:off x="152400" y="863600"/>
            <a:ext cx="8839200" cy="589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4" name="Rectangle 10"/>
          <p:cNvSpPr>
            <a:spLocks noGrp="1" noChangeArrowheads="1"/>
          </p:cNvSpPr>
          <p:nvPr>
            <p:ph type="title"/>
          </p:nvPr>
        </p:nvSpPr>
        <p:spPr>
          <a:xfrm>
            <a:off x="0" y="4724400"/>
            <a:ext cx="9144000" cy="1905000"/>
          </a:xfrm>
        </p:spPr>
        <p:txBody>
          <a:bodyPr/>
          <a:lstStyle/>
          <a:p>
            <a:pPr eaLnBrk="1" hangingPunct="1">
              <a:defRPr/>
            </a:pPr>
            <a:r>
              <a:rPr lang="en-GB" sz="2400" dirty="0" err="1"/>
              <a:t>Quisisana</a:t>
            </a:r>
            <a:r>
              <a:rPr lang="en-GB" sz="2400" dirty="0"/>
              <a:t> was moored here too, the only Dunkirk little ship actually photographed in action. A plaque on Teddington Lock records the feat of the local boatyard in assembling 100 local river craft for Dunkirk. An astonishing 338,000 retreating troops were rescued from the beaches.</a:t>
            </a:r>
            <a:r>
              <a:rPr lang="en-GB" sz="2000" dirty="0"/>
              <a:t> </a:t>
            </a:r>
            <a:endParaRPr lang="en-GB" sz="4000" dirty="0"/>
          </a:p>
        </p:txBody>
      </p:sp>
      <p:pic>
        <p:nvPicPr>
          <p:cNvPr id="16387" name="Picture 6" descr="President to Henley 180709 116"/>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t="12691" r="1064"/>
          <a:stretch>
            <a:fillRect/>
          </a:stretch>
        </p:blipFill>
        <p:spPr>
          <a:xfrm>
            <a:off x="1371600" y="152400"/>
            <a:ext cx="6248400" cy="44752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a:xfrm>
            <a:off x="533400" y="0"/>
            <a:ext cx="8229600" cy="685800"/>
          </a:xfrm>
        </p:spPr>
        <p:txBody>
          <a:bodyPr/>
          <a:lstStyle/>
          <a:p>
            <a:pPr eaLnBrk="1" hangingPunct="1">
              <a:defRPr/>
            </a:pPr>
            <a:r>
              <a:rPr lang="en-GB" sz="2400" dirty="0"/>
              <a:t>Early the following morning sees us passing the Thames landmark of Hampton Court Palace. </a:t>
            </a:r>
          </a:p>
        </p:txBody>
      </p:sp>
      <p:pic>
        <p:nvPicPr>
          <p:cNvPr id="17411" name="Picture 6" descr="President to Henley 180709 12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111" r="5556" b="3958"/>
          <a:stretch>
            <a:fillRect/>
          </a:stretch>
        </p:blipFill>
        <p:spPr>
          <a:xfrm>
            <a:off x="152400" y="762000"/>
            <a:ext cx="8839200" cy="5961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Grp="1" noChangeArrowheads="1"/>
          </p:cNvSpPr>
          <p:nvPr>
            <p:ph type="title"/>
          </p:nvPr>
        </p:nvSpPr>
        <p:spPr>
          <a:xfrm>
            <a:off x="0" y="0"/>
            <a:ext cx="9144000" cy="685800"/>
          </a:xfrm>
        </p:spPr>
        <p:txBody>
          <a:bodyPr/>
          <a:lstStyle/>
          <a:p>
            <a:pPr eaLnBrk="1" hangingPunct="1">
              <a:defRPr/>
            </a:pPr>
            <a:r>
              <a:rPr lang="en-GB" sz="2400" dirty="0"/>
              <a:t>Nearby is </a:t>
            </a:r>
            <a:r>
              <a:rPr lang="en-GB" sz="2400" dirty="0" err="1"/>
              <a:t>Molsey</a:t>
            </a:r>
            <a:r>
              <a:rPr lang="en-GB" sz="2400" dirty="0"/>
              <a:t> Lock. Small craft and canoes can use the boat rollers, still a handy feature of some Thames locks. </a:t>
            </a:r>
          </a:p>
        </p:txBody>
      </p:sp>
      <p:pic>
        <p:nvPicPr>
          <p:cNvPr id="18435" name="Picture 6" descr="President to Henley 180709 12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001" b="7344"/>
          <a:stretch>
            <a:fillRect/>
          </a:stretch>
        </p:blipFill>
        <p:spPr>
          <a:xfrm>
            <a:off x="76200" y="736600"/>
            <a:ext cx="8991600" cy="604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title"/>
          </p:nvPr>
        </p:nvSpPr>
        <p:spPr>
          <a:xfrm>
            <a:off x="0" y="0"/>
            <a:ext cx="9144000" cy="609600"/>
          </a:xfrm>
        </p:spPr>
        <p:txBody>
          <a:bodyPr/>
          <a:lstStyle/>
          <a:p>
            <a:pPr eaLnBrk="1" hangingPunct="1">
              <a:defRPr/>
            </a:pPr>
            <a:r>
              <a:rPr lang="en-GB" sz="2400" dirty="0"/>
              <a:t>Three of President’s crew at </a:t>
            </a:r>
            <a:r>
              <a:rPr lang="en-GB" sz="2400" dirty="0" err="1"/>
              <a:t>Molsey</a:t>
            </a:r>
            <a:r>
              <a:rPr lang="en-GB" sz="2400" dirty="0"/>
              <a:t> Lock. </a:t>
            </a:r>
            <a:endParaRPr lang="en-GB" sz="4000" dirty="0"/>
          </a:p>
        </p:txBody>
      </p:sp>
      <p:pic>
        <p:nvPicPr>
          <p:cNvPr id="19459" name="Picture 6" descr="President to Henley 180709 126"/>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t="6840" r="25" b="232"/>
          <a:stretch/>
        </p:blipFill>
        <p:spPr>
          <a:xfrm>
            <a:off x="228600" y="656948"/>
            <a:ext cx="8684581" cy="60545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4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Rectangle 7"/>
          <p:cNvSpPr>
            <a:spLocks noGrp="1" noChangeArrowheads="1"/>
          </p:cNvSpPr>
          <p:nvPr>
            <p:ph type="title"/>
          </p:nvPr>
        </p:nvSpPr>
        <p:spPr>
          <a:xfrm>
            <a:off x="5867400" y="0"/>
            <a:ext cx="3276600" cy="3200400"/>
          </a:xfrm>
        </p:spPr>
        <p:txBody>
          <a:bodyPr/>
          <a:lstStyle/>
          <a:p>
            <a:pPr eaLnBrk="1" hangingPunct="1">
              <a:defRPr/>
            </a:pPr>
            <a:r>
              <a:rPr lang="en-GB" sz="2400" dirty="0"/>
              <a:t>Designer houseboats, a nervous rower and  the remains of the once extensive </a:t>
            </a:r>
            <a:r>
              <a:rPr lang="en-GB" sz="2400" dirty="0" err="1"/>
              <a:t>Thornycroft</a:t>
            </a:r>
            <a:r>
              <a:rPr lang="en-GB" sz="2400" dirty="0"/>
              <a:t> works </a:t>
            </a:r>
            <a:br>
              <a:rPr lang="en-GB" sz="2400" dirty="0"/>
            </a:br>
            <a:r>
              <a:rPr lang="en-GB" sz="2400" dirty="0"/>
              <a:t>leaving </a:t>
            </a:r>
            <a:r>
              <a:rPr lang="en-GB" sz="2400" dirty="0" err="1"/>
              <a:t>Molsey</a:t>
            </a:r>
            <a:r>
              <a:rPr lang="en-GB" sz="2400" dirty="0"/>
              <a:t> Lock.</a:t>
            </a:r>
          </a:p>
        </p:txBody>
      </p:sp>
      <p:pic>
        <p:nvPicPr>
          <p:cNvPr id="20483" name="Picture 6" descr="President to Henley 180709 13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6349" t="7547" r="1216" b="24529"/>
          <a:stretch>
            <a:fillRect/>
          </a:stretch>
        </p:blipFill>
        <p:spPr>
          <a:xfrm>
            <a:off x="152400" y="84138"/>
            <a:ext cx="5715000" cy="314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10" descr="President to Henley 180709 13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5009" r="4808"/>
          <a:stretch>
            <a:fillRect/>
          </a:stretch>
        </p:blipFill>
        <p:spPr>
          <a:xfrm>
            <a:off x="4953000" y="3352800"/>
            <a:ext cx="4038600" cy="3357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5" name="Picture 13" descr="President to Henley 180709 128"/>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l="-682" t="11539" r="8122"/>
          <a:stretch>
            <a:fillRect/>
          </a:stretch>
        </p:blipFill>
        <p:spPr>
          <a:xfrm>
            <a:off x="76200" y="3352800"/>
            <a:ext cx="4724400" cy="3386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0"/>
            <a:ext cx="8229600" cy="381000"/>
          </a:xfrm>
        </p:spPr>
        <p:txBody>
          <a:bodyPr/>
          <a:lstStyle/>
          <a:p>
            <a:pPr eaLnBrk="1" hangingPunct="1">
              <a:defRPr/>
            </a:pPr>
            <a:r>
              <a:rPr lang="en-GB" sz="2400"/>
              <a:t>Narrowboats President and Kildare are in London.</a:t>
            </a:r>
          </a:p>
        </p:txBody>
      </p:sp>
      <p:pic>
        <p:nvPicPr>
          <p:cNvPr id="3075" name="Picture 3" descr="President to Henley 180709 03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6667"/>
          <a:stretch>
            <a:fillRect/>
          </a:stretch>
        </p:blipFill>
        <p:spPr>
          <a:xfrm>
            <a:off x="0" y="457200"/>
            <a:ext cx="9144000" cy="640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a:xfrm>
            <a:off x="0" y="0"/>
            <a:ext cx="9144000" cy="609600"/>
          </a:xfrm>
        </p:spPr>
        <p:txBody>
          <a:bodyPr/>
          <a:lstStyle/>
          <a:p>
            <a:pPr eaLnBrk="1" hangingPunct="1">
              <a:defRPr/>
            </a:pPr>
            <a:r>
              <a:rPr lang="en-GB" sz="2400" dirty="0"/>
              <a:t>Staines Church is the landmark ahead here.</a:t>
            </a:r>
          </a:p>
        </p:txBody>
      </p:sp>
      <p:pic>
        <p:nvPicPr>
          <p:cNvPr id="21507" name="Picture 6" descr="President to Henley 180709 140"/>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9554" r="519" b="1"/>
          <a:stretch/>
        </p:blipFill>
        <p:spPr>
          <a:xfrm>
            <a:off x="76200" y="682388"/>
            <a:ext cx="8944970" cy="6099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title"/>
          </p:nvPr>
        </p:nvSpPr>
        <p:spPr>
          <a:xfrm>
            <a:off x="0" y="152400"/>
            <a:ext cx="9144000" cy="685800"/>
          </a:xfrm>
        </p:spPr>
        <p:txBody>
          <a:bodyPr/>
          <a:lstStyle/>
          <a:p>
            <a:pPr eaLnBrk="1" hangingPunct="1">
              <a:defRPr/>
            </a:pPr>
            <a:r>
              <a:rPr lang="en-GB" sz="2400" dirty="0"/>
              <a:t>And moored at Runneymede is </a:t>
            </a:r>
            <a:r>
              <a:rPr lang="en-GB" sz="2400" dirty="0" err="1"/>
              <a:t>Nuneham</a:t>
            </a:r>
            <a:r>
              <a:rPr lang="en-GB" sz="2400" dirty="0"/>
              <a:t>, a restored</a:t>
            </a:r>
            <a:br>
              <a:rPr lang="en-GB" sz="2400" dirty="0"/>
            </a:br>
            <a:r>
              <a:rPr lang="en-GB" sz="2400" dirty="0"/>
              <a:t>1898 steamer, once part of the Salter’s fleet. </a:t>
            </a:r>
          </a:p>
        </p:txBody>
      </p:sp>
      <p:pic>
        <p:nvPicPr>
          <p:cNvPr id="22531" name="Picture 6" descr="President to Henley 180709 14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556" b="9259"/>
          <a:stretch>
            <a:fillRect/>
          </a:stretch>
        </p:blipFill>
        <p:spPr>
          <a:xfrm>
            <a:off x="152400" y="1135063"/>
            <a:ext cx="8839200" cy="5646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7" name="Rectangle 7"/>
          <p:cNvSpPr>
            <a:spLocks noGrp="1" noChangeArrowheads="1"/>
          </p:cNvSpPr>
          <p:nvPr>
            <p:ph type="title"/>
          </p:nvPr>
        </p:nvSpPr>
        <p:spPr>
          <a:xfrm>
            <a:off x="0" y="0"/>
            <a:ext cx="9144000" cy="1066800"/>
          </a:xfrm>
        </p:spPr>
        <p:txBody>
          <a:bodyPr/>
          <a:lstStyle/>
          <a:p>
            <a:pPr eaLnBrk="1" hangingPunct="1">
              <a:defRPr/>
            </a:pPr>
            <a:r>
              <a:rPr lang="en-GB" sz="2400" dirty="0"/>
              <a:t>Royal crests mark the approach to Windsor Castle and the Crown Estate. Beautifully kept grounds but very strictly “No Mooring”!</a:t>
            </a:r>
          </a:p>
        </p:txBody>
      </p:sp>
      <p:pic>
        <p:nvPicPr>
          <p:cNvPr id="23555" name="Picture 6" descr="President to Henley 180709 15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47392" r="11247"/>
          <a:stretch>
            <a:fillRect/>
          </a:stretch>
        </p:blipFill>
        <p:spPr>
          <a:xfrm>
            <a:off x="111125" y="1295400"/>
            <a:ext cx="30226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6" name="Picture 10" descr="President to Henley 180709 15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8434" r="12048"/>
          <a:stretch>
            <a:fillRect/>
          </a:stretch>
        </p:blipFill>
        <p:spPr>
          <a:xfrm>
            <a:off x="3276600" y="1295400"/>
            <a:ext cx="5791200" cy="546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title"/>
          </p:nvPr>
        </p:nvSpPr>
        <p:spPr>
          <a:xfrm>
            <a:off x="381000" y="0"/>
            <a:ext cx="8305800" cy="838200"/>
          </a:xfrm>
        </p:spPr>
        <p:txBody>
          <a:bodyPr/>
          <a:lstStyle/>
          <a:p>
            <a:pPr eaLnBrk="1" hangingPunct="1">
              <a:defRPr/>
            </a:pPr>
            <a:r>
              <a:rPr lang="en-GB" sz="2400" dirty="0"/>
              <a:t>My amazing 1948 map of the Thames Navigation </a:t>
            </a:r>
            <a:br>
              <a:rPr lang="en-GB" sz="2400" dirty="0"/>
            </a:br>
            <a:r>
              <a:rPr lang="en-GB" sz="2400" dirty="0"/>
              <a:t>labels this Windsor arm “HM Boatyard”.</a:t>
            </a:r>
            <a:endParaRPr lang="en-GB" sz="4000" dirty="0"/>
          </a:p>
        </p:txBody>
      </p:sp>
      <p:pic>
        <p:nvPicPr>
          <p:cNvPr id="24579" name="Picture 6" descr="President to Henley 180709 15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777" t="11111" b="3703"/>
          <a:stretch>
            <a:fillRect/>
          </a:stretch>
        </p:blipFill>
        <p:spPr>
          <a:xfrm>
            <a:off x="152400" y="914400"/>
            <a:ext cx="8839200" cy="5808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3" name="Rectangle 7"/>
          <p:cNvSpPr>
            <a:spLocks noGrp="1" noChangeArrowheads="1"/>
          </p:cNvSpPr>
          <p:nvPr>
            <p:ph type="title"/>
          </p:nvPr>
        </p:nvSpPr>
        <p:spPr>
          <a:xfrm>
            <a:off x="0" y="0"/>
            <a:ext cx="9144000" cy="838200"/>
          </a:xfrm>
        </p:spPr>
        <p:txBody>
          <a:bodyPr/>
          <a:lstStyle/>
          <a:p>
            <a:pPr eaLnBrk="1" hangingPunct="1">
              <a:defRPr/>
            </a:pPr>
            <a:r>
              <a:rPr lang="en-GB" sz="2400" dirty="0"/>
              <a:t>A fine mooring for President and Kildare on Eton Meadow, backed by Windsor Castle. Windsor, too, now has an observation wheel. </a:t>
            </a:r>
          </a:p>
        </p:txBody>
      </p:sp>
      <p:pic>
        <p:nvPicPr>
          <p:cNvPr id="25603" name="Picture 12" descr="President to Henley 180709 16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6667" t="3685" b="14064"/>
          <a:stretch>
            <a:fillRect/>
          </a:stretch>
        </p:blipFill>
        <p:spPr>
          <a:xfrm>
            <a:off x="152400" y="914400"/>
            <a:ext cx="8839200" cy="584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a:xfrm>
            <a:off x="0" y="152400"/>
            <a:ext cx="5105400" cy="2514600"/>
          </a:xfrm>
        </p:spPr>
        <p:txBody>
          <a:bodyPr/>
          <a:lstStyle/>
          <a:p>
            <a:pPr eaLnBrk="1" hangingPunct="1">
              <a:defRPr/>
            </a:pPr>
            <a:r>
              <a:rPr lang="en-GB" sz="2400" dirty="0"/>
              <a:t>Onwards again along the Thames and its </a:t>
            </a:r>
            <a:r>
              <a:rPr lang="en-GB" sz="2400"/>
              <a:t>immaculately kept locks</a:t>
            </a:r>
            <a:r>
              <a:rPr lang="en-GB" sz="2400" dirty="0"/>
              <a:t>.</a:t>
            </a:r>
            <a:br>
              <a:rPr lang="en-GB" sz="2400" dirty="0"/>
            </a:br>
            <a:br>
              <a:rPr lang="en-GB" sz="2400" dirty="0"/>
            </a:br>
            <a:r>
              <a:rPr lang="en-GB" sz="2400" dirty="0"/>
              <a:t>President is 100 years old this year and on a special centenary tour!</a:t>
            </a:r>
            <a:r>
              <a:rPr lang="en-GB" sz="2000" dirty="0"/>
              <a:t> </a:t>
            </a:r>
          </a:p>
        </p:txBody>
      </p:sp>
      <p:pic>
        <p:nvPicPr>
          <p:cNvPr id="27651" name="Picture 8" descr="President to Henley 180709 136"/>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l="1666" r="5000"/>
          <a:stretch>
            <a:fillRect/>
          </a:stretch>
        </p:blipFill>
        <p:spPr>
          <a:xfrm>
            <a:off x="152400" y="2801938"/>
            <a:ext cx="4953000" cy="3979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2" name="Picture 13" descr="President to Henley 180709 190"/>
          <p:cNvPicPr>
            <a:picLocks noGrp="1" noChangeAspect="1" noChangeArrowheads="1"/>
          </p:cNvPicPr>
          <p:nvPr>
            <p:ph sz="half" idx="3"/>
          </p:nvPr>
        </p:nvPicPr>
        <p:blipFill>
          <a:blip r:embed="rId3">
            <a:extLst>
              <a:ext uri="{28A0092B-C50C-407E-A947-70E740481C1C}">
                <a14:useLocalDpi xmlns:a14="http://schemas.microsoft.com/office/drawing/2010/main" val="0"/>
              </a:ext>
            </a:extLst>
          </a:blip>
          <a:srcRect r="24074"/>
          <a:stretch>
            <a:fillRect/>
          </a:stretch>
        </p:blipFill>
        <p:spPr>
          <a:xfrm>
            <a:off x="5230813" y="76200"/>
            <a:ext cx="3817937" cy="6705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8" name="Rectangle 10"/>
          <p:cNvSpPr>
            <a:spLocks noGrp="1" noChangeArrowheads="1"/>
          </p:cNvSpPr>
          <p:nvPr>
            <p:ph type="title"/>
          </p:nvPr>
        </p:nvSpPr>
        <p:spPr>
          <a:xfrm>
            <a:off x="5334000" y="2743200"/>
            <a:ext cx="3657600" cy="3962400"/>
          </a:xfrm>
        </p:spPr>
        <p:txBody>
          <a:bodyPr/>
          <a:lstStyle/>
          <a:p>
            <a:pPr eaLnBrk="1" hangingPunct="1">
              <a:defRPr/>
            </a:pPr>
            <a:r>
              <a:rPr lang="en-GB" sz="2400" dirty="0"/>
              <a:t>Two Maidenhead bridges now, the first is Brunel’s famous flat arch, the scene of Turner’s 1844 classic, “Rain, Steam</a:t>
            </a:r>
            <a:br>
              <a:rPr lang="en-GB" sz="2400" dirty="0"/>
            </a:br>
            <a:r>
              <a:rPr lang="en-GB" sz="2400" dirty="0"/>
              <a:t>and Speed”.</a:t>
            </a:r>
            <a:br>
              <a:rPr lang="en-GB" sz="2400" dirty="0"/>
            </a:br>
            <a:br>
              <a:rPr lang="en-GB" sz="2400" dirty="0"/>
            </a:br>
            <a:r>
              <a:rPr lang="en-GB" sz="2400" dirty="0"/>
              <a:t>The second is</a:t>
            </a:r>
            <a:br>
              <a:rPr lang="en-GB" sz="2400" dirty="0"/>
            </a:br>
            <a:r>
              <a:rPr lang="en-GB" sz="2400" dirty="0"/>
              <a:t>older, narrower</a:t>
            </a:r>
            <a:br>
              <a:rPr lang="en-GB" sz="2400" dirty="0"/>
            </a:br>
            <a:r>
              <a:rPr lang="en-GB" sz="2400" dirty="0"/>
              <a:t>and trickier!</a:t>
            </a:r>
          </a:p>
        </p:txBody>
      </p:sp>
      <p:pic>
        <p:nvPicPr>
          <p:cNvPr id="28675" name="Picture 6" descr="President to Henley 180709 19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14148" r="12094" b="7031"/>
          <a:stretch>
            <a:fillRect/>
          </a:stretch>
        </p:blipFill>
        <p:spPr>
          <a:xfrm>
            <a:off x="152400" y="152400"/>
            <a:ext cx="5029200" cy="3381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6" name="Picture 9" descr="President to Henley 180709 19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t="5171" b="13133"/>
          <a:stretch>
            <a:fillRect/>
          </a:stretch>
        </p:blipFill>
        <p:spPr>
          <a:xfrm>
            <a:off x="152400" y="3670300"/>
            <a:ext cx="5029200" cy="308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7" name="Picture 12" descr="Maidenhead Railway Bridge as Turner saw it in 1844">
            <a:hlinkClick r:id="rId4" tooltip="Maidenhead Railway Bridge as Turner saw it in 1844"/>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410200" y="152400"/>
            <a:ext cx="3505200" cy="2628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Grp="1" noChangeArrowheads="1"/>
          </p:cNvSpPr>
          <p:nvPr>
            <p:ph type="title"/>
          </p:nvPr>
        </p:nvSpPr>
        <p:spPr>
          <a:xfrm>
            <a:off x="0" y="0"/>
            <a:ext cx="9144000" cy="762000"/>
          </a:xfrm>
        </p:spPr>
        <p:txBody>
          <a:bodyPr/>
          <a:lstStyle/>
          <a:p>
            <a:pPr eaLnBrk="1" hangingPunct="1">
              <a:defRPr/>
            </a:pPr>
            <a:r>
              <a:rPr lang="en-GB" sz="2400" dirty="0"/>
              <a:t>And how about this for a home, a spacious Thames side residence near </a:t>
            </a:r>
            <a:r>
              <a:rPr lang="en-GB" sz="2400" dirty="0" err="1"/>
              <a:t>Cookham</a:t>
            </a:r>
            <a:r>
              <a:rPr lang="en-GB" sz="2400" dirty="0"/>
              <a:t> Dean, complete with boathouse.</a:t>
            </a:r>
          </a:p>
        </p:txBody>
      </p:sp>
      <p:pic>
        <p:nvPicPr>
          <p:cNvPr id="29699" name="Picture 6" descr="President to Henley 180709 206"/>
          <p:cNvPicPr>
            <a:picLocks noGrp="1" noChangeAspect="1" noChangeArrowheads="1"/>
          </p:cNvPicPr>
          <p:nvPr>
            <p:ph idx="1"/>
          </p:nvPr>
        </p:nvPicPr>
        <p:blipFill>
          <a:blip r:embed="rId2">
            <a:lum bright="-12000"/>
            <a:extLst>
              <a:ext uri="{28A0092B-C50C-407E-A947-70E740481C1C}">
                <a14:useLocalDpi xmlns:a14="http://schemas.microsoft.com/office/drawing/2010/main" val="0"/>
              </a:ext>
            </a:extLst>
          </a:blip>
          <a:srcRect t="3401" r="1021" b="8163"/>
          <a:stretch>
            <a:fillRect/>
          </a:stretch>
        </p:blipFill>
        <p:spPr>
          <a:xfrm>
            <a:off x="152400" y="838200"/>
            <a:ext cx="8839200" cy="5922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a:xfrm>
            <a:off x="0" y="0"/>
            <a:ext cx="9144000" cy="914400"/>
          </a:xfrm>
        </p:spPr>
        <p:txBody>
          <a:bodyPr/>
          <a:lstStyle/>
          <a:p>
            <a:pPr eaLnBrk="1" hangingPunct="1">
              <a:defRPr/>
            </a:pPr>
            <a:r>
              <a:rPr lang="en-GB" sz="2400" dirty="0"/>
              <a:t>And this is what Salter’s Steamers look like today as Oxford, built in Oxford in 1922, emerges from Marlow Lock on a scheduled run.</a:t>
            </a:r>
          </a:p>
        </p:txBody>
      </p:sp>
      <p:pic>
        <p:nvPicPr>
          <p:cNvPr id="30723" name="Picture 8" descr="President to Henley 180709 2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548" t="12962" b="7408"/>
          <a:stretch>
            <a:fillRect/>
          </a:stretch>
        </p:blipFill>
        <p:spPr>
          <a:xfrm>
            <a:off x="152400" y="966788"/>
            <a:ext cx="8839200" cy="577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3" name="Rectangle 7"/>
          <p:cNvSpPr>
            <a:spLocks noGrp="1" noChangeArrowheads="1"/>
          </p:cNvSpPr>
          <p:nvPr>
            <p:ph type="title"/>
          </p:nvPr>
        </p:nvSpPr>
        <p:spPr>
          <a:xfrm>
            <a:off x="0" y="0"/>
            <a:ext cx="8991600" cy="838200"/>
          </a:xfrm>
        </p:spPr>
        <p:txBody>
          <a:bodyPr/>
          <a:lstStyle/>
          <a:p>
            <a:pPr eaLnBrk="1" hangingPunct="1">
              <a:defRPr/>
            </a:pPr>
            <a:r>
              <a:rPr lang="en-GB" sz="2400" dirty="0"/>
              <a:t>And more action as we emerge from Marlow Lock.</a:t>
            </a:r>
            <a:br>
              <a:rPr lang="en-GB" sz="2400" dirty="0"/>
            </a:br>
            <a:r>
              <a:rPr lang="en-GB" sz="2400" dirty="0"/>
              <a:t>Care is obviously required here.</a:t>
            </a:r>
          </a:p>
        </p:txBody>
      </p:sp>
      <p:pic>
        <p:nvPicPr>
          <p:cNvPr id="31747" name="Picture 6" descr="President to Henley 180709 21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12689"/>
          <a:stretch>
            <a:fillRect/>
          </a:stretch>
        </p:blipFill>
        <p:spPr>
          <a:xfrm>
            <a:off x="152400" y="914400"/>
            <a:ext cx="8839200" cy="5788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a:xfrm>
            <a:off x="0" y="0"/>
            <a:ext cx="9144000" cy="762000"/>
          </a:xfrm>
        </p:spPr>
        <p:txBody>
          <a:bodyPr/>
          <a:lstStyle/>
          <a:p>
            <a:pPr eaLnBrk="1" hangingPunct="1">
              <a:defRPr/>
            </a:pPr>
            <a:r>
              <a:rPr lang="en-GB" sz="2400" dirty="0"/>
              <a:t>This is </a:t>
            </a:r>
            <a:r>
              <a:rPr lang="en-GB" sz="2400" dirty="0" err="1"/>
              <a:t>Limehouse</a:t>
            </a:r>
            <a:r>
              <a:rPr lang="en-GB" sz="2400" dirty="0"/>
              <a:t> Basin, London’s premiere canal dock, as the boats are roped together for the rigors of the Thames Tideway.</a:t>
            </a:r>
          </a:p>
        </p:txBody>
      </p:sp>
      <p:pic>
        <p:nvPicPr>
          <p:cNvPr id="4099" name="Picture 6" descr="President to Henley 180709 02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469" b="8760"/>
          <a:stretch>
            <a:fillRect/>
          </a:stretch>
        </p:blipFill>
        <p:spPr>
          <a:xfrm>
            <a:off x="152400" y="838200"/>
            <a:ext cx="8839200" cy="5886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Rectangle 4"/>
          <p:cNvSpPr>
            <a:spLocks noGrp="1" noChangeArrowheads="1"/>
          </p:cNvSpPr>
          <p:nvPr>
            <p:ph type="title"/>
          </p:nvPr>
        </p:nvSpPr>
        <p:spPr>
          <a:xfrm>
            <a:off x="4114800" y="0"/>
            <a:ext cx="5029200" cy="2819400"/>
          </a:xfrm>
        </p:spPr>
        <p:txBody>
          <a:bodyPr/>
          <a:lstStyle/>
          <a:p>
            <a:pPr eaLnBrk="1" hangingPunct="1">
              <a:defRPr/>
            </a:pPr>
            <a:r>
              <a:rPr lang="en-GB" sz="2400" dirty="0"/>
              <a:t>There were more rally bound </a:t>
            </a:r>
            <a:br>
              <a:rPr lang="en-GB" sz="2400" dirty="0"/>
            </a:br>
            <a:r>
              <a:rPr lang="en-GB" sz="2400" dirty="0"/>
              <a:t>boats in Temple Lock.</a:t>
            </a:r>
            <a:br>
              <a:rPr lang="en-GB" sz="2400" dirty="0"/>
            </a:br>
            <a:br>
              <a:rPr lang="en-GB" sz="1200" dirty="0"/>
            </a:br>
            <a:r>
              <a:rPr lang="en-GB" sz="2400" dirty="0"/>
              <a:t> </a:t>
            </a:r>
            <a:r>
              <a:rPr lang="en-GB" sz="2400" dirty="0" err="1"/>
              <a:t>Taggs</a:t>
            </a:r>
            <a:r>
              <a:rPr lang="en-GB" sz="2400" dirty="0"/>
              <a:t> is Swiss built and designed</a:t>
            </a:r>
            <a:br>
              <a:rPr lang="en-GB" sz="2400" dirty="0"/>
            </a:br>
            <a:r>
              <a:rPr lang="en-GB" sz="2400" dirty="0"/>
              <a:t>for speed on Swiss lakes and here demonstrates its lines by zooming away from Hurley Lock.</a:t>
            </a:r>
          </a:p>
        </p:txBody>
      </p:sp>
      <p:pic>
        <p:nvPicPr>
          <p:cNvPr id="32771" name="Picture 7" descr="President to Henley 180709 21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4041" b="3030"/>
          <a:stretch>
            <a:fillRect/>
          </a:stretch>
        </p:blipFill>
        <p:spPr>
          <a:xfrm>
            <a:off x="152400" y="76200"/>
            <a:ext cx="3886200" cy="2708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2" name="Picture 8" descr="President to Henley 180709 22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21107" r="970" b="19319"/>
          <a:stretch>
            <a:fillRect/>
          </a:stretch>
        </p:blipFill>
        <p:spPr>
          <a:xfrm>
            <a:off x="304800" y="2895600"/>
            <a:ext cx="8534400" cy="3849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4"/>
          <p:cNvSpPr>
            <a:spLocks noGrp="1" noChangeArrowheads="1"/>
          </p:cNvSpPr>
          <p:nvPr>
            <p:ph type="title"/>
          </p:nvPr>
        </p:nvSpPr>
        <p:spPr>
          <a:xfrm>
            <a:off x="0" y="0"/>
            <a:ext cx="9144000" cy="685800"/>
          </a:xfrm>
        </p:spPr>
        <p:txBody>
          <a:bodyPr/>
          <a:lstStyle/>
          <a:p>
            <a:pPr eaLnBrk="1" hangingPunct="1">
              <a:defRPr/>
            </a:pPr>
            <a:r>
              <a:rPr lang="en-GB" sz="2400"/>
              <a:t>It is narrower and twistier around here, particularly by the islands.</a:t>
            </a:r>
            <a:endParaRPr lang="en-GB" sz="4000"/>
          </a:p>
        </p:txBody>
      </p:sp>
      <p:pic>
        <p:nvPicPr>
          <p:cNvPr id="33795" name="Picture 6" descr="President to Henley 180709 22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927" b="4074"/>
          <a:stretch>
            <a:fillRect/>
          </a:stretch>
        </p:blipFill>
        <p:spPr>
          <a:xfrm>
            <a:off x="0" y="685800"/>
            <a:ext cx="9144000" cy="6172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Rectangle 4"/>
          <p:cNvSpPr>
            <a:spLocks noGrp="1" noChangeArrowheads="1"/>
          </p:cNvSpPr>
          <p:nvPr>
            <p:ph type="title"/>
          </p:nvPr>
        </p:nvSpPr>
        <p:spPr>
          <a:xfrm>
            <a:off x="0" y="0"/>
            <a:ext cx="9144000" cy="838200"/>
          </a:xfrm>
        </p:spPr>
        <p:txBody>
          <a:bodyPr/>
          <a:lstStyle/>
          <a:p>
            <a:pPr eaLnBrk="1" hangingPunct="1">
              <a:defRPr/>
            </a:pPr>
            <a:r>
              <a:rPr lang="en-GB" sz="2400" dirty="0"/>
              <a:t>Until one reaches Henley that is and the famous regatta course,  dead straight river from Temple Island. </a:t>
            </a:r>
          </a:p>
        </p:txBody>
      </p:sp>
      <p:pic>
        <p:nvPicPr>
          <p:cNvPr id="34819" name="Picture 8" descr="President to Henley 180709 238"/>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891" r="8299" b="3703"/>
          <a:stretch/>
        </p:blipFill>
        <p:spPr>
          <a:xfrm>
            <a:off x="152400" y="846161"/>
            <a:ext cx="8800531" cy="58594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0" name="Rectangle 10"/>
          <p:cNvSpPr>
            <a:spLocks noGrp="1" noChangeArrowheads="1"/>
          </p:cNvSpPr>
          <p:nvPr>
            <p:ph type="title"/>
          </p:nvPr>
        </p:nvSpPr>
        <p:spPr>
          <a:xfrm>
            <a:off x="4953000" y="3733800"/>
            <a:ext cx="4038600" cy="2362200"/>
          </a:xfrm>
        </p:spPr>
        <p:txBody>
          <a:bodyPr/>
          <a:lstStyle/>
          <a:p>
            <a:pPr eaLnBrk="1" hangingPunct="1">
              <a:defRPr/>
            </a:pPr>
            <a:r>
              <a:rPr lang="en-GB" sz="2400" dirty="0"/>
              <a:t>And three scenes from the Thames Traditional Boat Rally as the wasp man removes a nest from</a:t>
            </a:r>
            <a:br>
              <a:rPr lang="en-GB" sz="2400" dirty="0"/>
            </a:br>
            <a:r>
              <a:rPr lang="en-GB" sz="2400" dirty="0"/>
              <a:t>beside our mooring.</a:t>
            </a:r>
          </a:p>
        </p:txBody>
      </p:sp>
      <p:pic>
        <p:nvPicPr>
          <p:cNvPr id="36867" name="Picture 9" descr="President to Henley 180709 27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775" t="217"/>
          <a:stretch>
            <a:fillRect/>
          </a:stretch>
        </p:blipFill>
        <p:spPr>
          <a:xfrm>
            <a:off x="0" y="3200400"/>
            <a:ext cx="4800600" cy="365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8" name="Picture 13" descr="President to Henley 180709 317"/>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t="11539" r="7692"/>
          <a:stretch>
            <a:fillRect/>
          </a:stretch>
        </p:blipFill>
        <p:spPr>
          <a:xfrm>
            <a:off x="0" y="0"/>
            <a:ext cx="4495800" cy="3233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9" name="Picture 14" descr="President to Henley 180709 318"/>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b="9091"/>
          <a:stretch>
            <a:fillRect/>
          </a:stretch>
        </p:blipFill>
        <p:spPr>
          <a:xfrm>
            <a:off x="4419600" y="0"/>
            <a:ext cx="4724400" cy="3222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3" name="Rectangle 7"/>
          <p:cNvSpPr>
            <a:spLocks noGrp="1" noChangeArrowheads="1"/>
          </p:cNvSpPr>
          <p:nvPr>
            <p:ph type="title"/>
          </p:nvPr>
        </p:nvSpPr>
        <p:spPr>
          <a:xfrm>
            <a:off x="304800" y="0"/>
            <a:ext cx="8610600" cy="609600"/>
          </a:xfrm>
        </p:spPr>
        <p:txBody>
          <a:bodyPr/>
          <a:lstStyle/>
          <a:p>
            <a:pPr eaLnBrk="1" hangingPunct="1">
              <a:defRPr/>
            </a:pPr>
            <a:r>
              <a:rPr lang="en-GB" sz="2400" dirty="0"/>
              <a:t>What a pleasure to be with such wonderful boats.</a:t>
            </a:r>
          </a:p>
        </p:txBody>
      </p:sp>
      <p:pic>
        <p:nvPicPr>
          <p:cNvPr id="37891" name="Picture 6" descr="President to Henley 180709 33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9346" t="3738" b="13396"/>
          <a:stretch>
            <a:fillRect/>
          </a:stretch>
        </p:blipFill>
        <p:spPr>
          <a:xfrm>
            <a:off x="152400" y="684213"/>
            <a:ext cx="8839200" cy="6059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Rectangle 4"/>
          <p:cNvSpPr>
            <a:spLocks noGrp="1" noChangeArrowheads="1"/>
          </p:cNvSpPr>
          <p:nvPr>
            <p:ph type="title"/>
          </p:nvPr>
        </p:nvSpPr>
        <p:spPr>
          <a:xfrm>
            <a:off x="0" y="0"/>
            <a:ext cx="9144000" cy="609600"/>
          </a:xfrm>
        </p:spPr>
        <p:txBody>
          <a:bodyPr/>
          <a:lstStyle/>
          <a:p>
            <a:pPr eaLnBrk="1" hangingPunct="1">
              <a:defRPr/>
            </a:pPr>
            <a:r>
              <a:rPr lang="en-GB" sz="2400" dirty="0"/>
              <a:t>A star attraction was the steamer Alaska of 1883, the boat that started Salter’s Oxford Kingston scheduled services in 1887. </a:t>
            </a:r>
          </a:p>
        </p:txBody>
      </p:sp>
      <p:pic>
        <p:nvPicPr>
          <p:cNvPr id="38915" name="Picture 6" descr="President to Henley 180709 32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5277" t="16739" b="6650"/>
          <a:stretch>
            <a:fillRect/>
          </a:stretch>
        </p:blipFill>
        <p:spPr>
          <a:xfrm>
            <a:off x="152400" y="709613"/>
            <a:ext cx="8839200" cy="5995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Rectangle 4"/>
          <p:cNvSpPr>
            <a:spLocks noGrp="1" noChangeArrowheads="1"/>
          </p:cNvSpPr>
          <p:nvPr>
            <p:ph type="title"/>
          </p:nvPr>
        </p:nvSpPr>
        <p:spPr>
          <a:xfrm>
            <a:off x="0" y="0"/>
            <a:ext cx="9144000" cy="838200"/>
          </a:xfrm>
        </p:spPr>
        <p:txBody>
          <a:bodyPr/>
          <a:lstStyle/>
          <a:p>
            <a:pPr eaLnBrk="1" hangingPunct="1">
              <a:defRPr/>
            </a:pPr>
            <a:r>
              <a:rPr lang="en-GB" sz="2400" dirty="0"/>
              <a:t>And here we are on a rally parade with Alaska behind us.</a:t>
            </a:r>
            <a:br>
              <a:rPr lang="en-GB" sz="2400" dirty="0"/>
            </a:br>
            <a:r>
              <a:rPr lang="en-GB" sz="2400" dirty="0"/>
              <a:t>The white regatta posts are pulled from the mud after this rally.</a:t>
            </a:r>
            <a:endParaRPr lang="en-GB" sz="4000" dirty="0"/>
          </a:p>
        </p:txBody>
      </p:sp>
      <p:pic>
        <p:nvPicPr>
          <p:cNvPr id="39939" name="Picture 6" descr="President to Henley 180709 36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229" b="7407"/>
          <a:stretch>
            <a:fillRect/>
          </a:stretch>
        </p:blipFill>
        <p:spPr>
          <a:xfrm>
            <a:off x="152400" y="914400"/>
            <a:ext cx="883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6" name="Rectangle 8"/>
          <p:cNvSpPr>
            <a:spLocks noGrp="1" noChangeArrowheads="1"/>
          </p:cNvSpPr>
          <p:nvPr>
            <p:ph type="title"/>
          </p:nvPr>
        </p:nvSpPr>
        <p:spPr>
          <a:xfrm>
            <a:off x="0" y="76200"/>
            <a:ext cx="9144000" cy="762000"/>
          </a:xfrm>
        </p:spPr>
        <p:txBody>
          <a:bodyPr/>
          <a:lstStyle/>
          <a:p>
            <a:pPr eaLnBrk="1" hangingPunct="1">
              <a:defRPr/>
            </a:pPr>
            <a:r>
              <a:rPr lang="en-GB" sz="2400" dirty="0"/>
              <a:t>And these are the Dunkirk little ships. On the outside is </a:t>
            </a:r>
            <a:r>
              <a:rPr lang="en-GB" sz="2400" dirty="0" err="1"/>
              <a:t>Fermain</a:t>
            </a:r>
            <a:r>
              <a:rPr lang="en-GB" sz="2400" dirty="0"/>
              <a:t> V from Guernsey, outside the row behind is </a:t>
            </a:r>
            <a:r>
              <a:rPr lang="en-GB" sz="2400" dirty="0" err="1"/>
              <a:t>Quisisana</a:t>
            </a:r>
            <a:r>
              <a:rPr lang="en-GB" sz="2400" dirty="0"/>
              <a:t>.</a:t>
            </a:r>
            <a:endParaRPr lang="en-GB" sz="4000" dirty="0"/>
          </a:p>
        </p:txBody>
      </p:sp>
      <p:pic>
        <p:nvPicPr>
          <p:cNvPr id="40963" name="Picture 10" descr="President to Henley 180709 36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715" t="7004" r="2246" b="10202"/>
          <a:stretch>
            <a:fillRect/>
          </a:stretch>
        </p:blipFill>
        <p:spPr>
          <a:xfrm>
            <a:off x="152400" y="990600"/>
            <a:ext cx="8839200"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Rectangle 4"/>
          <p:cNvSpPr>
            <a:spLocks noGrp="1" noChangeArrowheads="1"/>
          </p:cNvSpPr>
          <p:nvPr>
            <p:ph type="title"/>
          </p:nvPr>
        </p:nvSpPr>
        <p:spPr>
          <a:xfrm>
            <a:off x="0" y="0"/>
            <a:ext cx="9144000" cy="762000"/>
          </a:xfrm>
        </p:spPr>
        <p:txBody>
          <a:bodyPr/>
          <a:lstStyle/>
          <a:p>
            <a:pPr eaLnBrk="1" hangingPunct="1">
              <a:defRPr/>
            </a:pPr>
            <a:r>
              <a:rPr lang="en-GB" sz="2400" dirty="0"/>
              <a:t>But, incredibly, pride of place is here! President with rosettes for “best restored steam plant” and “best boat in show”. Fantastic!</a:t>
            </a:r>
          </a:p>
        </p:txBody>
      </p:sp>
      <p:pic>
        <p:nvPicPr>
          <p:cNvPr id="41987" name="Picture 6" descr="President to Henley 180709 33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481" r="1389" b="5252"/>
          <a:stretch>
            <a:fillRect/>
          </a:stretch>
        </p:blipFill>
        <p:spPr>
          <a:xfrm>
            <a:off x="152400" y="838200"/>
            <a:ext cx="8839200" cy="586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4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0" y="0"/>
            <a:ext cx="9144000" cy="1143000"/>
          </a:xfrm>
        </p:spPr>
        <p:txBody>
          <a:bodyPr/>
          <a:lstStyle/>
          <a:p>
            <a:pPr eaLnBrk="1" hangingPunct="1">
              <a:defRPr/>
            </a:pPr>
            <a:r>
              <a:rPr lang="en-GB" sz="2400" dirty="0"/>
              <a:t>However not all rally weather was wonderful and a wet</a:t>
            </a:r>
            <a:br>
              <a:rPr lang="en-GB" sz="2400" dirty="0"/>
            </a:br>
            <a:r>
              <a:rPr lang="en-GB" sz="2400" dirty="0"/>
              <a:t>afternoon gave a chance to travel further upstream on</a:t>
            </a:r>
            <a:br>
              <a:rPr lang="en-GB" sz="2400" dirty="0"/>
            </a:br>
            <a:r>
              <a:rPr lang="en-GB" sz="2400" dirty="0"/>
              <a:t> the daily sailing of Salter’s Mary Stuart.</a:t>
            </a:r>
          </a:p>
        </p:txBody>
      </p:sp>
      <p:pic>
        <p:nvPicPr>
          <p:cNvPr id="43011" name="Picture 3" descr="President to Henley 180709 27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556" r="1389" b="12357"/>
          <a:stretch>
            <a:fillRect/>
          </a:stretch>
        </p:blipFill>
        <p:spPr>
          <a:xfrm>
            <a:off x="152400" y="1219200"/>
            <a:ext cx="8839200" cy="551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a:xfrm>
            <a:off x="0" y="0"/>
            <a:ext cx="9144000" cy="685800"/>
          </a:xfrm>
        </p:spPr>
        <p:txBody>
          <a:bodyPr/>
          <a:lstStyle/>
          <a:p>
            <a:pPr eaLnBrk="1" hangingPunct="1">
              <a:defRPr/>
            </a:pPr>
            <a:r>
              <a:rPr lang="en-GB" sz="2400" dirty="0"/>
              <a:t>Bob is at the tiller as we head out of Limehouse Lock </a:t>
            </a:r>
            <a:br>
              <a:rPr lang="en-GB" sz="2400" dirty="0"/>
            </a:br>
            <a:r>
              <a:rPr lang="en-GB" sz="2400" dirty="0"/>
              <a:t>into the fast moving water of the tidal Thames.</a:t>
            </a:r>
            <a:endParaRPr lang="en-GB" sz="4000" dirty="0"/>
          </a:p>
        </p:txBody>
      </p:sp>
      <p:pic>
        <p:nvPicPr>
          <p:cNvPr id="5123" name="Picture 6" descr="President to Henley 180709 02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408" b="1852"/>
          <a:stretch>
            <a:fillRect/>
          </a:stretch>
        </p:blipFill>
        <p:spPr>
          <a:xfrm>
            <a:off x="152400" y="703263"/>
            <a:ext cx="8839200" cy="6015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86400" y="533400"/>
            <a:ext cx="3581400" cy="5410200"/>
          </a:xfrm>
        </p:spPr>
        <p:txBody>
          <a:bodyPr/>
          <a:lstStyle/>
          <a:p>
            <a:pPr>
              <a:defRPr/>
            </a:pPr>
            <a:r>
              <a:rPr lang="en-GB" sz="2400" dirty="0"/>
              <a:t>Paul was at the helm, a Salter’s man for over 25 years. We chatted the whole way as only a handful of hardy individuals were travelling today.</a:t>
            </a:r>
          </a:p>
        </p:txBody>
      </p:sp>
      <p:pic>
        <p:nvPicPr>
          <p:cNvPr id="44035" name="Picture 3" descr="President to Henley 180709 287"/>
          <p:cNvPicPr>
            <a:picLocks noGrp="1" noChangeAspect="1" noChangeArrowheads="1"/>
          </p:cNvPicPr>
          <p:nvPr>
            <p:ph sz="quarter" idx="1"/>
          </p:nvPr>
        </p:nvPicPr>
        <p:blipFill>
          <a:blip r:embed="rId2">
            <a:lum bright="-6000"/>
            <a:extLst>
              <a:ext uri="{28A0092B-C50C-407E-A947-70E740481C1C}">
                <a14:useLocalDpi xmlns:a14="http://schemas.microsoft.com/office/drawing/2010/main" val="0"/>
              </a:ext>
            </a:extLst>
          </a:blip>
          <a:srcRect t="11111"/>
          <a:stretch>
            <a:fillRect/>
          </a:stretch>
        </p:blipFill>
        <p:spPr>
          <a:xfrm>
            <a:off x="152400" y="152400"/>
            <a:ext cx="5257800" cy="3505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036" name="Picture 6" descr="President to Henley 180709 286"/>
          <p:cNvPicPr>
            <a:picLocks noGrp="1" noChangeAspect="1" noChangeArrowheads="1"/>
          </p:cNvPicPr>
          <p:nvPr>
            <p:ph sz="half" idx="3"/>
          </p:nvPr>
        </p:nvPicPr>
        <p:blipFill>
          <a:blip r:embed="rId3">
            <a:extLst>
              <a:ext uri="{28A0092B-C50C-407E-A947-70E740481C1C}">
                <a14:useLocalDpi xmlns:a14="http://schemas.microsoft.com/office/drawing/2010/main" val="0"/>
              </a:ext>
            </a:extLst>
          </a:blip>
          <a:srcRect l="426" t="6566" r="-482" b="20044"/>
          <a:stretch>
            <a:fillRect/>
          </a:stretch>
        </p:blipFill>
        <p:spPr>
          <a:xfrm>
            <a:off x="152400" y="3810000"/>
            <a:ext cx="5262563" cy="2895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0" y="0"/>
            <a:ext cx="9144000" cy="838200"/>
          </a:xfrm>
        </p:spPr>
        <p:txBody>
          <a:bodyPr/>
          <a:lstStyle/>
          <a:p>
            <a:pPr eaLnBrk="1" hangingPunct="1">
              <a:defRPr/>
            </a:pPr>
            <a:r>
              <a:rPr lang="en-GB" sz="2400" dirty="0"/>
              <a:t>This is the approach to Marsh Lock. The wooden walkway ahead being familiar from both our walking and our cycling trips. </a:t>
            </a:r>
          </a:p>
        </p:txBody>
      </p:sp>
      <p:pic>
        <p:nvPicPr>
          <p:cNvPr id="45059" name="Picture 3" descr="President to Henley 180709 28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8948" b="3703"/>
          <a:stretch>
            <a:fillRect/>
          </a:stretch>
        </p:blipFill>
        <p:spPr>
          <a:xfrm>
            <a:off x="152400" y="914400"/>
            <a:ext cx="88392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1" name="Rectangle 7"/>
          <p:cNvSpPr>
            <a:spLocks noGrp="1" noChangeArrowheads="1"/>
          </p:cNvSpPr>
          <p:nvPr>
            <p:ph type="title" sz="quarter"/>
          </p:nvPr>
        </p:nvSpPr>
        <p:spPr>
          <a:xfrm>
            <a:off x="6096000" y="228600"/>
            <a:ext cx="2819400" cy="3200400"/>
          </a:xfrm>
        </p:spPr>
        <p:txBody>
          <a:bodyPr/>
          <a:lstStyle/>
          <a:p>
            <a:pPr eaLnBrk="1" hangingPunct="1">
              <a:defRPr/>
            </a:pPr>
            <a:r>
              <a:rPr lang="en-GB" sz="2400" dirty="0"/>
              <a:t>Dry weather for a while now as we pass attractive</a:t>
            </a:r>
            <a:br>
              <a:rPr lang="en-GB" sz="2400" dirty="0"/>
            </a:br>
            <a:r>
              <a:rPr lang="en-GB" sz="2400" dirty="0" err="1"/>
              <a:t>Shiplake</a:t>
            </a:r>
            <a:r>
              <a:rPr lang="en-GB" sz="2400" dirty="0"/>
              <a:t> Lock.</a:t>
            </a:r>
            <a:br>
              <a:rPr lang="en-GB" sz="2400" dirty="0"/>
            </a:br>
            <a:br>
              <a:rPr lang="en-GB" sz="2400" dirty="0"/>
            </a:br>
            <a:r>
              <a:rPr lang="en-GB" sz="2400" dirty="0"/>
              <a:t>Engines are always cut in Thames locks.</a:t>
            </a:r>
          </a:p>
        </p:txBody>
      </p:sp>
      <p:pic>
        <p:nvPicPr>
          <p:cNvPr id="46083" name="Picture 11" descr="President to Henley 180709 306"/>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l="14423" t="7692" r="16347" b="7692"/>
          <a:stretch>
            <a:fillRect/>
          </a:stretch>
        </p:blipFill>
        <p:spPr>
          <a:xfrm>
            <a:off x="0" y="3733800"/>
            <a:ext cx="3429000" cy="3143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4" name="Picture 12" descr="President to Henley 180709 289"/>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b="16667"/>
          <a:stretch>
            <a:fillRect/>
          </a:stretch>
        </p:blipFill>
        <p:spPr>
          <a:xfrm>
            <a:off x="0" y="0"/>
            <a:ext cx="6019800" cy="3762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5" name="Picture 13" descr="President to Henley 180709 290"/>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t="23459" b="4166"/>
          <a:stretch>
            <a:fillRect/>
          </a:stretch>
        </p:blipFill>
        <p:spPr>
          <a:xfrm>
            <a:off x="3429000" y="3756025"/>
            <a:ext cx="5715000" cy="3101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4"/>
          <p:cNvSpPr>
            <a:spLocks noGrp="1" noChangeArrowheads="1"/>
          </p:cNvSpPr>
          <p:nvPr>
            <p:ph type="title"/>
          </p:nvPr>
        </p:nvSpPr>
        <p:spPr>
          <a:xfrm>
            <a:off x="457200" y="0"/>
            <a:ext cx="8229600" cy="838200"/>
          </a:xfrm>
        </p:spPr>
        <p:txBody>
          <a:bodyPr/>
          <a:lstStyle/>
          <a:p>
            <a:pPr eaLnBrk="1" hangingPunct="1">
              <a:defRPr/>
            </a:pPr>
            <a:r>
              <a:rPr lang="en-GB" sz="2400" dirty="0" err="1"/>
              <a:t>Sonning</a:t>
            </a:r>
            <a:r>
              <a:rPr lang="en-GB" sz="2400" dirty="0"/>
              <a:t> Bridge of 1775, a tricky obstacle </a:t>
            </a:r>
            <a:br>
              <a:rPr lang="en-GB" sz="2400" dirty="0"/>
            </a:br>
            <a:r>
              <a:rPr lang="en-GB" sz="2400" dirty="0"/>
              <a:t>and a tight fit for the Mary Stuart.</a:t>
            </a:r>
          </a:p>
        </p:txBody>
      </p:sp>
      <p:pic>
        <p:nvPicPr>
          <p:cNvPr id="47107" name="Picture 6" descr="President to Henley 180709 29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723" b="20593"/>
          <a:stretch>
            <a:fillRect/>
          </a:stretch>
        </p:blipFill>
        <p:spPr>
          <a:xfrm>
            <a:off x="152400" y="914400"/>
            <a:ext cx="8839200" cy="5830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57200" y="0"/>
            <a:ext cx="8229600" cy="762000"/>
          </a:xfrm>
        </p:spPr>
        <p:txBody>
          <a:bodyPr/>
          <a:lstStyle/>
          <a:p>
            <a:pPr eaLnBrk="1" hangingPunct="1">
              <a:defRPr/>
            </a:pPr>
            <a:r>
              <a:rPr lang="en-GB" sz="2400" dirty="0"/>
              <a:t>Much more room for us under Reading Bridge</a:t>
            </a:r>
            <a:br>
              <a:rPr lang="en-GB" sz="2400" dirty="0"/>
            </a:br>
            <a:r>
              <a:rPr lang="en-GB" sz="2400" dirty="0"/>
              <a:t>as we near the end of this blustery journey.</a:t>
            </a:r>
          </a:p>
        </p:txBody>
      </p:sp>
      <p:pic>
        <p:nvPicPr>
          <p:cNvPr id="48131" name="Picture 3" descr="President to Henley 180709 30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423" b="3703"/>
          <a:stretch>
            <a:fillRect/>
          </a:stretch>
        </p:blipFill>
        <p:spPr>
          <a:xfrm>
            <a:off x="152400" y="838200"/>
            <a:ext cx="8839200" cy="5891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2" name="Rectangle 4"/>
          <p:cNvSpPr>
            <a:spLocks noGrp="1" noChangeArrowheads="1"/>
          </p:cNvSpPr>
          <p:nvPr>
            <p:ph type="title"/>
          </p:nvPr>
        </p:nvSpPr>
        <p:spPr>
          <a:xfrm>
            <a:off x="2438400" y="0"/>
            <a:ext cx="6705600" cy="1828800"/>
          </a:xfrm>
        </p:spPr>
        <p:txBody>
          <a:bodyPr/>
          <a:lstStyle/>
          <a:p>
            <a:pPr eaLnBrk="1" hangingPunct="1">
              <a:defRPr/>
            </a:pPr>
            <a:r>
              <a:rPr lang="en-GB" sz="2400" dirty="0"/>
              <a:t>Salter’s Reading mooring is by </a:t>
            </a:r>
            <a:r>
              <a:rPr lang="en-GB" sz="2400" dirty="0" err="1"/>
              <a:t>Caversham</a:t>
            </a:r>
            <a:r>
              <a:rPr lang="en-GB" sz="2400" dirty="0"/>
              <a:t> Bridge and the Mary Stuart will return to Henley at 11.00 tomorrow. Our next trip will be another  upstream service, the 2.30 to Wallingford.</a:t>
            </a:r>
          </a:p>
        </p:txBody>
      </p:sp>
      <p:pic>
        <p:nvPicPr>
          <p:cNvPr id="49155" name="Picture 7" descr="President to Henley 180709 31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10556" b="18333"/>
          <a:stretch>
            <a:fillRect/>
          </a:stretch>
        </p:blipFill>
        <p:spPr>
          <a:xfrm>
            <a:off x="0" y="1981200"/>
            <a:ext cx="9144000" cy="487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6" name="Picture 9" descr="IMG_425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458" t="22990" r="66687" b="40492"/>
          <a:stretch>
            <a:fillRect/>
          </a:stretch>
        </p:blipFill>
        <p:spPr>
          <a:xfrm>
            <a:off x="0" y="0"/>
            <a:ext cx="2362200" cy="1968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76200" y="0"/>
            <a:ext cx="9296400" cy="838200"/>
          </a:xfrm>
        </p:spPr>
        <p:txBody>
          <a:bodyPr/>
          <a:lstStyle/>
          <a:p>
            <a:pPr eaLnBrk="1" hangingPunct="1">
              <a:defRPr/>
            </a:pPr>
            <a:r>
              <a:rPr lang="en-GB" sz="2400" dirty="0"/>
              <a:t>Which we enjoy on the summer Saturday of 8</a:t>
            </a:r>
            <a:r>
              <a:rPr lang="en-GB" sz="2400" baseline="30000" dirty="0"/>
              <a:t>th</a:t>
            </a:r>
            <a:r>
              <a:rPr lang="en-GB" sz="2400" dirty="0"/>
              <a:t> August 2009 aboard Salter’s oldest boat, the 1901 Reading, again Oxford built.</a:t>
            </a:r>
          </a:p>
        </p:txBody>
      </p:sp>
      <p:pic>
        <p:nvPicPr>
          <p:cNvPr id="50179" name="Picture 3" descr="IMG_425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5930" r="84" b="6704"/>
          <a:stretch/>
        </p:blipFill>
        <p:spPr>
          <a:xfrm>
            <a:off x="152400" y="914400"/>
            <a:ext cx="8831802"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0" y="0"/>
            <a:ext cx="9144000" cy="1066800"/>
          </a:xfrm>
        </p:spPr>
        <p:txBody>
          <a:bodyPr/>
          <a:lstStyle/>
          <a:p>
            <a:pPr eaLnBrk="1" hangingPunct="1">
              <a:defRPr/>
            </a:pPr>
            <a:r>
              <a:rPr lang="en-GB" sz="2400" dirty="0"/>
              <a:t>Reading also displays the graceful lines of Edwardian river craft. Fantastic to be aboard another boat over 100 years old!</a:t>
            </a:r>
            <a:endParaRPr lang="en-GB" sz="4000" dirty="0"/>
          </a:p>
        </p:txBody>
      </p:sp>
      <p:pic>
        <p:nvPicPr>
          <p:cNvPr id="51203" name="Picture 3" descr="IMG_426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83" r="4434" b="19649"/>
          <a:stretch/>
        </p:blipFill>
        <p:spPr>
          <a:xfrm>
            <a:off x="152400" y="1066799"/>
            <a:ext cx="8827827" cy="55933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0" y="0"/>
            <a:ext cx="9144000" cy="914400"/>
          </a:xfrm>
        </p:spPr>
        <p:txBody>
          <a:bodyPr/>
          <a:lstStyle/>
          <a:p>
            <a:pPr eaLnBrk="1" hangingPunct="1">
              <a:defRPr/>
            </a:pPr>
            <a:r>
              <a:rPr lang="en-GB" sz="2400" dirty="0"/>
              <a:t>Departing “Reading on the Reading” soon brings us to the helipad house, the riverside home of a skilful helicopter pilot!</a:t>
            </a:r>
          </a:p>
        </p:txBody>
      </p:sp>
      <p:pic>
        <p:nvPicPr>
          <p:cNvPr id="52227" name="Picture 3" descr="IMG_427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7778" r="3334"/>
          <a:stretch>
            <a:fillRect/>
          </a:stretch>
        </p:blipFill>
        <p:spPr>
          <a:xfrm>
            <a:off x="152400" y="1066800"/>
            <a:ext cx="8839200"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11" name="Rectangle 11"/>
          <p:cNvSpPr>
            <a:spLocks noGrp="1" noChangeArrowheads="1"/>
          </p:cNvSpPr>
          <p:nvPr>
            <p:ph type="title" sz="quarter"/>
          </p:nvPr>
        </p:nvSpPr>
        <p:spPr>
          <a:xfrm>
            <a:off x="0" y="3505200"/>
            <a:ext cx="3429000" cy="3352800"/>
          </a:xfrm>
        </p:spPr>
        <p:txBody>
          <a:bodyPr/>
          <a:lstStyle/>
          <a:p>
            <a:pPr eaLnBrk="1" hangingPunct="1">
              <a:defRPr/>
            </a:pPr>
            <a:r>
              <a:rPr lang="en-GB" sz="2400" dirty="0"/>
              <a:t>Ashley is Reading’s skipper today, in</a:t>
            </a:r>
            <a:br>
              <a:rPr lang="en-GB" sz="2400" dirty="0"/>
            </a:br>
            <a:r>
              <a:rPr lang="en-GB" sz="2400" dirty="0"/>
              <a:t>his 9</a:t>
            </a:r>
            <a:r>
              <a:rPr lang="en-GB" sz="2400" baseline="30000" dirty="0"/>
              <a:t>th</a:t>
            </a:r>
            <a:r>
              <a:rPr lang="en-GB" sz="2400" dirty="0"/>
              <a:t> year on</a:t>
            </a:r>
            <a:br>
              <a:rPr lang="en-GB" sz="2400" dirty="0"/>
            </a:br>
            <a:r>
              <a:rPr lang="en-GB" sz="2400" dirty="0"/>
              <a:t>the Thames.</a:t>
            </a:r>
            <a:endParaRPr lang="en-GB" dirty="0"/>
          </a:p>
        </p:txBody>
      </p:sp>
      <p:pic>
        <p:nvPicPr>
          <p:cNvPr id="53251" name="Picture 3" descr="IMG_4279"/>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0"/>
            <a:ext cx="4648200" cy="3486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2" name="Picture 9" descr="IMG_427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495800" y="0"/>
            <a:ext cx="4648200" cy="3486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3" name="Picture 13" descr="Salters Reading 080809 031"/>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t="21201"/>
          <a:stretch>
            <a:fillRect/>
          </a:stretch>
        </p:blipFill>
        <p:spPr>
          <a:xfrm>
            <a:off x="3429000" y="3481388"/>
            <a:ext cx="5715000" cy="3376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a:xfrm>
            <a:off x="0" y="0"/>
            <a:ext cx="1752600" cy="6858000"/>
          </a:xfrm>
        </p:spPr>
        <p:txBody>
          <a:bodyPr/>
          <a:lstStyle/>
          <a:p>
            <a:pPr eaLnBrk="1" hangingPunct="1">
              <a:defRPr/>
            </a:pPr>
            <a:r>
              <a:rPr lang="en-GB" sz="2400" dirty="0"/>
              <a:t>President is the Black Country Museum’s</a:t>
            </a:r>
            <a:br>
              <a:rPr lang="en-GB" sz="2400" dirty="0"/>
            </a:br>
            <a:r>
              <a:rPr lang="en-GB" sz="2400" dirty="0"/>
              <a:t>steam</a:t>
            </a:r>
            <a:br>
              <a:rPr lang="en-GB" sz="2400" dirty="0"/>
            </a:br>
            <a:r>
              <a:rPr lang="en-GB" sz="2400" dirty="0"/>
              <a:t>powered narrowboat</a:t>
            </a:r>
            <a:br>
              <a:rPr lang="en-GB" sz="2400" dirty="0"/>
            </a:br>
            <a:r>
              <a:rPr lang="en-GB" sz="2400" dirty="0"/>
              <a:t>and is a fantastic</a:t>
            </a:r>
            <a:br>
              <a:rPr lang="en-GB" sz="2400" dirty="0"/>
            </a:br>
            <a:r>
              <a:rPr lang="en-GB" sz="2400" dirty="0"/>
              <a:t>sight heading</a:t>
            </a:r>
            <a:br>
              <a:rPr lang="en-GB" sz="2400" dirty="0"/>
            </a:br>
            <a:r>
              <a:rPr lang="en-GB" sz="2400" dirty="0"/>
              <a:t>for Tower Bridge.</a:t>
            </a:r>
            <a:endParaRPr lang="en-GB" sz="2800" dirty="0"/>
          </a:p>
        </p:txBody>
      </p:sp>
      <p:pic>
        <p:nvPicPr>
          <p:cNvPr id="6147" name="Picture 6" descr="President to Henley 180709 03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913" t="5762" r="22401" b="5556"/>
          <a:stretch>
            <a:fillRect/>
          </a:stretch>
        </p:blipFill>
        <p:spPr>
          <a:xfrm>
            <a:off x="1752600" y="0"/>
            <a:ext cx="73914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0" y="2743200"/>
            <a:ext cx="9144000" cy="1219200"/>
          </a:xfrm>
        </p:spPr>
        <p:txBody>
          <a:bodyPr/>
          <a:lstStyle/>
          <a:p>
            <a:pPr eaLnBrk="1" hangingPunct="1">
              <a:defRPr/>
            </a:pPr>
            <a:r>
              <a:rPr lang="en-GB" sz="2400" dirty="0"/>
              <a:t>A treat at </a:t>
            </a:r>
            <a:r>
              <a:rPr lang="en-GB" sz="2400" dirty="0" err="1"/>
              <a:t>Mapledurham</a:t>
            </a:r>
            <a:r>
              <a:rPr lang="en-GB" sz="2400" dirty="0"/>
              <a:t> where </a:t>
            </a:r>
            <a:r>
              <a:rPr lang="en-GB" sz="2400" dirty="0" err="1"/>
              <a:t>Streatley</a:t>
            </a:r>
            <a:r>
              <a:rPr lang="en-GB" sz="2400" dirty="0"/>
              <a:t>, Reading’s sister ship, (and still steam powered), is moored. The fine lines are identical. </a:t>
            </a:r>
          </a:p>
        </p:txBody>
      </p:sp>
      <p:pic>
        <p:nvPicPr>
          <p:cNvPr id="54275" name="Picture 3" descr="IMG_423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5094" t="50575" r="23318" b="25063"/>
          <a:stretch>
            <a:fillRect/>
          </a:stretch>
        </p:blipFill>
        <p:spPr>
          <a:xfrm>
            <a:off x="228600" y="152400"/>
            <a:ext cx="8763000" cy="2600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6" name="Picture 4" descr="Old Reading photo"/>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228600" y="4038600"/>
            <a:ext cx="4268788" cy="2706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7" name="Picture 5" descr="Salters Reading 080809 010"/>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l="34134" t="26923" r="11058" b="26923"/>
          <a:stretch>
            <a:fillRect/>
          </a:stretch>
        </p:blipFill>
        <p:spPr>
          <a:xfrm>
            <a:off x="4724400" y="4038600"/>
            <a:ext cx="4267200" cy="2695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5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0" y="0"/>
            <a:ext cx="9144000" cy="914400"/>
          </a:xfrm>
        </p:spPr>
        <p:txBody>
          <a:bodyPr/>
          <a:lstStyle/>
          <a:p>
            <a:pPr eaLnBrk="1" hangingPunct="1">
              <a:defRPr/>
            </a:pPr>
            <a:r>
              <a:rPr lang="en-GB" sz="2400" dirty="0"/>
              <a:t>As usual, all details are recorded in the log. This is the</a:t>
            </a:r>
            <a:br>
              <a:rPr lang="en-GB" sz="2400" dirty="0"/>
            </a:br>
            <a:r>
              <a:rPr lang="en-GB" sz="2400" dirty="0"/>
              <a:t>approach to Whitchurch toll bridge and attractive lock.</a:t>
            </a:r>
          </a:p>
        </p:txBody>
      </p:sp>
      <p:pic>
        <p:nvPicPr>
          <p:cNvPr id="55299" name="Picture 3" descr="IMG_429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703" b="9259"/>
          <a:stretch>
            <a:fillRect/>
          </a:stretch>
        </p:blipFill>
        <p:spPr>
          <a:xfrm>
            <a:off x="152400" y="990600"/>
            <a:ext cx="8839200" cy="5770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0"/>
            <a:ext cx="8229600" cy="990600"/>
          </a:xfrm>
        </p:spPr>
        <p:txBody>
          <a:bodyPr/>
          <a:lstStyle/>
          <a:p>
            <a:pPr eaLnBrk="1" hangingPunct="1">
              <a:defRPr/>
            </a:pPr>
            <a:r>
              <a:rPr lang="en-GB" sz="2400" dirty="0"/>
              <a:t>Under we go!</a:t>
            </a:r>
          </a:p>
        </p:txBody>
      </p:sp>
      <p:pic>
        <p:nvPicPr>
          <p:cNvPr id="56323" name="Picture 3" descr="IMG_43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852" b="13300"/>
          <a:stretch>
            <a:fillRect/>
          </a:stretch>
        </p:blipFill>
        <p:spPr>
          <a:xfrm>
            <a:off x="152400" y="1079500"/>
            <a:ext cx="8839200" cy="562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0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0" y="0"/>
            <a:ext cx="9144000" cy="914400"/>
          </a:xfrm>
        </p:spPr>
        <p:txBody>
          <a:bodyPr/>
          <a:lstStyle/>
          <a:p>
            <a:pPr eaLnBrk="1" hangingPunct="1">
              <a:defRPr/>
            </a:pPr>
            <a:r>
              <a:rPr lang="en-GB" sz="2400" dirty="0"/>
              <a:t>The elegant lines of the Reading mean we are fast in the water. This cruiser is not slow but it is about to be overtaken. </a:t>
            </a:r>
            <a:endParaRPr lang="en-GB" sz="4000" dirty="0"/>
          </a:p>
        </p:txBody>
      </p:sp>
      <p:pic>
        <p:nvPicPr>
          <p:cNvPr id="57347" name="Picture 3" descr="Salters Reading 080809 04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0878" r="1389" b="4120"/>
          <a:stretch>
            <a:fillRect/>
          </a:stretch>
        </p:blipFill>
        <p:spPr>
          <a:xfrm>
            <a:off x="152400" y="990600"/>
            <a:ext cx="8839200"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0" y="0"/>
            <a:ext cx="9144000" cy="762000"/>
          </a:xfrm>
        </p:spPr>
        <p:txBody>
          <a:bodyPr/>
          <a:lstStyle/>
          <a:p>
            <a:pPr eaLnBrk="1" hangingPunct="1">
              <a:defRPr/>
            </a:pPr>
            <a:r>
              <a:rPr lang="en-GB" sz="2400" dirty="0"/>
              <a:t>The famous landscape feature of the Goring Gap,</a:t>
            </a:r>
            <a:br>
              <a:rPr lang="en-GB" sz="2400" dirty="0"/>
            </a:br>
            <a:r>
              <a:rPr lang="en-GB" sz="2400" dirty="0"/>
              <a:t>where the historic Ridgeway </a:t>
            </a:r>
            <a:r>
              <a:rPr lang="en-GB" sz="2400" dirty="0" err="1"/>
              <a:t>routeway</a:t>
            </a:r>
            <a:r>
              <a:rPr lang="en-GB" sz="2400" dirty="0"/>
              <a:t> meets the Thames.</a:t>
            </a:r>
            <a:endParaRPr lang="en-GB" sz="4000" dirty="0"/>
          </a:p>
        </p:txBody>
      </p:sp>
      <p:pic>
        <p:nvPicPr>
          <p:cNvPr id="58371" name="Picture 3" descr="IMG_431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811" b="5684"/>
          <a:stretch>
            <a:fillRect/>
          </a:stretch>
        </p:blipFill>
        <p:spPr>
          <a:xfrm>
            <a:off x="152400" y="838200"/>
            <a:ext cx="8839200" cy="586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0"/>
            <a:ext cx="8229600" cy="838200"/>
          </a:xfrm>
        </p:spPr>
        <p:txBody>
          <a:bodyPr/>
          <a:lstStyle/>
          <a:p>
            <a:pPr eaLnBrk="1" hangingPunct="1">
              <a:defRPr/>
            </a:pPr>
            <a:r>
              <a:rPr lang="en-GB" sz="2400" dirty="0"/>
              <a:t>Goring bridge, lock and weir.</a:t>
            </a:r>
            <a:br>
              <a:rPr lang="en-GB" sz="2400" dirty="0"/>
            </a:br>
            <a:r>
              <a:rPr lang="en-GB" sz="2400" dirty="0"/>
              <a:t>It all happens here! </a:t>
            </a:r>
          </a:p>
        </p:txBody>
      </p:sp>
      <p:pic>
        <p:nvPicPr>
          <p:cNvPr id="59395" name="Picture 3" descr="IMG_431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852" b="11111"/>
          <a:stretch>
            <a:fillRect/>
          </a:stretch>
        </p:blipFill>
        <p:spPr>
          <a:xfrm>
            <a:off x="152400" y="935038"/>
            <a:ext cx="8839200" cy="5770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7200" y="0"/>
            <a:ext cx="8229600" cy="685800"/>
          </a:xfrm>
        </p:spPr>
        <p:txBody>
          <a:bodyPr/>
          <a:lstStyle/>
          <a:p>
            <a:pPr eaLnBrk="1" hangingPunct="1">
              <a:defRPr/>
            </a:pPr>
            <a:r>
              <a:rPr lang="en-GB" sz="2400" dirty="0"/>
              <a:t>And a nice Salters study approaching shallow Cleeve Lock.</a:t>
            </a:r>
          </a:p>
        </p:txBody>
      </p:sp>
      <p:pic>
        <p:nvPicPr>
          <p:cNvPr id="60419" name="Picture 3" descr="Salters Reading 080809 010"/>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1944" t="18852" r="193" b="19418"/>
          <a:stretch/>
        </p:blipFill>
        <p:spPr>
          <a:xfrm>
            <a:off x="152400" y="692458"/>
            <a:ext cx="8814047" cy="601314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0" y="0"/>
            <a:ext cx="9144000" cy="762000"/>
          </a:xfrm>
        </p:spPr>
        <p:txBody>
          <a:bodyPr/>
          <a:lstStyle/>
          <a:p>
            <a:pPr eaLnBrk="1" hangingPunct="1">
              <a:defRPr/>
            </a:pPr>
            <a:r>
              <a:rPr lang="en-GB" sz="2400" dirty="0"/>
              <a:t>As, in early evening sunshine, we glide under Wallingford Bridge to the Salter’s mooring the other side.</a:t>
            </a:r>
            <a:endParaRPr lang="en-GB" sz="4000" dirty="0"/>
          </a:p>
        </p:txBody>
      </p:sp>
      <p:pic>
        <p:nvPicPr>
          <p:cNvPr id="61443" name="Picture 3" descr="IMG_433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556" b="5556"/>
          <a:stretch>
            <a:fillRect/>
          </a:stretch>
        </p:blipFill>
        <p:spPr>
          <a:xfrm>
            <a:off x="152400" y="812800"/>
            <a:ext cx="8839200" cy="589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8" name="Rectangle 4"/>
          <p:cNvSpPr>
            <a:spLocks noGrp="1" noChangeArrowheads="1"/>
          </p:cNvSpPr>
          <p:nvPr>
            <p:ph type="title"/>
          </p:nvPr>
        </p:nvSpPr>
        <p:spPr>
          <a:xfrm>
            <a:off x="0" y="0"/>
            <a:ext cx="9144000" cy="838200"/>
          </a:xfrm>
        </p:spPr>
        <p:txBody>
          <a:bodyPr/>
          <a:lstStyle/>
          <a:p>
            <a:pPr eaLnBrk="1" hangingPunct="1">
              <a:defRPr/>
            </a:pPr>
            <a:r>
              <a:rPr lang="en-GB" sz="2400" dirty="0"/>
              <a:t>Reading at her Wallingford mooring just one month later, </a:t>
            </a:r>
            <a:br>
              <a:rPr lang="en-GB" sz="2400" dirty="0"/>
            </a:br>
            <a:r>
              <a:rPr lang="en-GB" sz="2400" dirty="0"/>
              <a:t>as we continue our journey up the Thames.</a:t>
            </a:r>
          </a:p>
        </p:txBody>
      </p:sp>
      <p:pic>
        <p:nvPicPr>
          <p:cNvPr id="63491" name="Picture 6" descr="IMG_526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556" b="7408"/>
          <a:stretch>
            <a:fillRect/>
          </a:stretch>
        </p:blipFill>
        <p:spPr>
          <a:xfrm>
            <a:off x="152400" y="935038"/>
            <a:ext cx="8839200" cy="5770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6" descr="IMG_5274"/>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l="40385" r="1923"/>
          <a:stretch>
            <a:fillRect/>
          </a:stretch>
        </p:blipFill>
        <p:spPr>
          <a:xfrm>
            <a:off x="152400" y="152400"/>
            <a:ext cx="3106738"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7639" name="Rectangle 7"/>
          <p:cNvSpPr>
            <a:spLocks noGrp="1" noChangeArrowheads="1"/>
          </p:cNvSpPr>
          <p:nvPr>
            <p:ph type="title" sz="quarter"/>
          </p:nvPr>
        </p:nvSpPr>
        <p:spPr>
          <a:xfrm>
            <a:off x="3352800" y="228600"/>
            <a:ext cx="5791200" cy="1828800"/>
          </a:xfrm>
        </p:spPr>
        <p:txBody>
          <a:bodyPr/>
          <a:lstStyle/>
          <a:p>
            <a:pPr eaLnBrk="1" hangingPunct="1">
              <a:defRPr/>
            </a:pPr>
            <a:r>
              <a:rPr lang="en-GB" sz="2400" dirty="0"/>
              <a:t>Benson is today’s first lock and,</a:t>
            </a:r>
            <a:br>
              <a:rPr lang="en-GB" sz="2400" dirty="0"/>
            </a:br>
            <a:r>
              <a:rPr lang="en-GB" sz="2400" dirty="0"/>
              <a:t>just upstream, our first stop</a:t>
            </a:r>
            <a:br>
              <a:rPr lang="en-GB" sz="2400" dirty="0"/>
            </a:br>
            <a:r>
              <a:rPr lang="en-GB" sz="2400" dirty="0"/>
              <a:t>at this hidden landing stage.</a:t>
            </a:r>
          </a:p>
        </p:txBody>
      </p:sp>
      <p:pic>
        <p:nvPicPr>
          <p:cNvPr id="64516" name="Picture 11" descr="IMG_527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31250" t="13696" r="38425" b="54501"/>
          <a:stretch>
            <a:fillRect/>
          </a:stretch>
        </p:blipFill>
        <p:spPr>
          <a:xfrm>
            <a:off x="152400" y="4267200"/>
            <a:ext cx="3124200" cy="2457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7" name="Picture 12" descr="IMG_5276"/>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t="456" r="2740"/>
          <a:stretch>
            <a:fillRect/>
          </a:stretch>
        </p:blipFill>
        <p:spPr>
          <a:xfrm>
            <a:off x="3429000" y="2473325"/>
            <a:ext cx="5562600" cy="4270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3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4"/>
          <p:cNvSpPr>
            <a:spLocks noGrp="1" noChangeArrowheads="1"/>
          </p:cNvSpPr>
          <p:nvPr>
            <p:ph type="title"/>
          </p:nvPr>
        </p:nvSpPr>
        <p:spPr>
          <a:xfrm>
            <a:off x="0" y="0"/>
            <a:ext cx="9144000" cy="685800"/>
          </a:xfrm>
        </p:spPr>
        <p:txBody>
          <a:bodyPr/>
          <a:lstStyle/>
          <a:p>
            <a:pPr eaLnBrk="1" hangingPunct="1">
              <a:defRPr/>
            </a:pPr>
            <a:r>
              <a:rPr lang="en-GB" sz="2400" dirty="0"/>
              <a:t>We are being escorted by </a:t>
            </a:r>
            <a:r>
              <a:rPr lang="en-GB" sz="2400" dirty="0" err="1"/>
              <a:t>Londinium</a:t>
            </a:r>
            <a:r>
              <a:rPr lang="en-GB" sz="2400" dirty="0"/>
              <a:t> 1 of the Maritime </a:t>
            </a:r>
            <a:br>
              <a:rPr lang="en-GB" sz="2400" dirty="0"/>
            </a:br>
            <a:r>
              <a:rPr lang="en-GB" sz="2400" dirty="0"/>
              <a:t>Volunteer Service, seen here passing Blackfriars Bridge.</a:t>
            </a:r>
            <a:endParaRPr lang="en-GB" sz="4000" dirty="0"/>
          </a:p>
        </p:txBody>
      </p:sp>
      <p:pic>
        <p:nvPicPr>
          <p:cNvPr id="7171" name="Picture 6" descr="President to Henley 180709 04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9259" r="-201" b="1393"/>
          <a:stretch>
            <a:fillRect/>
          </a:stretch>
        </p:blipFill>
        <p:spPr>
          <a:xfrm>
            <a:off x="152400" y="762000"/>
            <a:ext cx="8856663" cy="5924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8" name="Rectangle 4"/>
          <p:cNvSpPr>
            <a:spLocks noGrp="1" noChangeArrowheads="1"/>
          </p:cNvSpPr>
          <p:nvPr>
            <p:ph type="title"/>
          </p:nvPr>
        </p:nvSpPr>
        <p:spPr>
          <a:xfrm>
            <a:off x="0" y="0"/>
            <a:ext cx="9144000" cy="762000"/>
          </a:xfrm>
        </p:spPr>
        <p:txBody>
          <a:bodyPr/>
          <a:lstStyle/>
          <a:p>
            <a:pPr eaLnBrk="1" hangingPunct="1">
              <a:defRPr/>
            </a:pPr>
            <a:r>
              <a:rPr lang="en-GB" sz="2400" dirty="0"/>
              <a:t>As we enjoy the tranquil Thames</a:t>
            </a:r>
            <a:br>
              <a:rPr lang="en-GB" sz="2400" dirty="0"/>
            </a:br>
            <a:r>
              <a:rPr lang="en-GB" sz="2400" dirty="0"/>
              <a:t>on a perfect September morning.</a:t>
            </a:r>
          </a:p>
        </p:txBody>
      </p:sp>
      <p:pic>
        <p:nvPicPr>
          <p:cNvPr id="65539" name="Picture 6" descr="IMG_528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5556" b="5556"/>
          <a:stretch>
            <a:fillRect/>
          </a:stretch>
        </p:blipFill>
        <p:spPr>
          <a:xfrm>
            <a:off x="152400" y="838200"/>
            <a:ext cx="8839200" cy="5892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Rectangle 4"/>
          <p:cNvSpPr>
            <a:spLocks noGrp="1" noChangeArrowheads="1"/>
          </p:cNvSpPr>
          <p:nvPr>
            <p:ph type="title"/>
          </p:nvPr>
        </p:nvSpPr>
        <p:spPr>
          <a:xfrm>
            <a:off x="152400" y="0"/>
            <a:ext cx="8839200" cy="685800"/>
          </a:xfrm>
        </p:spPr>
        <p:txBody>
          <a:bodyPr/>
          <a:lstStyle/>
          <a:p>
            <a:pPr eaLnBrk="1" hangingPunct="1">
              <a:defRPr/>
            </a:pPr>
            <a:r>
              <a:rPr lang="en-GB" sz="2400" dirty="0"/>
              <a:t>With, in the distance, landmark Didcot Power Station.</a:t>
            </a:r>
          </a:p>
        </p:txBody>
      </p:sp>
      <p:pic>
        <p:nvPicPr>
          <p:cNvPr id="66563" name="Picture 6" descr="IMG_528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3766" r="1389" b="7823"/>
          <a:stretch>
            <a:fillRect/>
          </a:stretch>
        </p:blipFill>
        <p:spPr>
          <a:xfrm>
            <a:off x="152400" y="762000"/>
            <a:ext cx="8839200" cy="594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7" name="Rectangle 7"/>
          <p:cNvSpPr>
            <a:spLocks noGrp="1" noChangeArrowheads="1"/>
          </p:cNvSpPr>
          <p:nvPr>
            <p:ph type="title"/>
          </p:nvPr>
        </p:nvSpPr>
        <p:spPr>
          <a:xfrm>
            <a:off x="6553200" y="0"/>
            <a:ext cx="2590800" cy="1676400"/>
          </a:xfrm>
        </p:spPr>
        <p:txBody>
          <a:bodyPr/>
          <a:lstStyle/>
          <a:p>
            <a:pPr eaLnBrk="1" hangingPunct="1">
              <a:defRPr/>
            </a:pPr>
            <a:r>
              <a:rPr lang="en-GB" sz="2400" dirty="0"/>
              <a:t>This is stylish, Clifton Hampden, a brick bridge</a:t>
            </a:r>
            <a:br>
              <a:rPr lang="en-GB" sz="2400" dirty="0"/>
            </a:br>
            <a:r>
              <a:rPr lang="en-GB" sz="2400" dirty="0"/>
              <a:t>of 1867.</a:t>
            </a:r>
          </a:p>
        </p:txBody>
      </p:sp>
      <p:pic>
        <p:nvPicPr>
          <p:cNvPr id="67587" name="Picture 6" descr="IMG_529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25121" r="923" b="45355"/>
          <a:stretch>
            <a:fillRect/>
          </a:stretch>
        </p:blipFill>
        <p:spPr>
          <a:xfrm>
            <a:off x="152400" y="152400"/>
            <a:ext cx="6477000" cy="144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588" name="Picture 9" descr="IMG_529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11667"/>
          <a:stretch>
            <a:fillRect/>
          </a:stretch>
        </p:blipFill>
        <p:spPr>
          <a:xfrm>
            <a:off x="685800" y="1676400"/>
            <a:ext cx="7696200" cy="509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4"/>
          <p:cNvSpPr>
            <a:spLocks noGrp="1" noChangeArrowheads="1"/>
          </p:cNvSpPr>
          <p:nvPr>
            <p:ph type="title"/>
          </p:nvPr>
        </p:nvSpPr>
        <p:spPr>
          <a:xfrm>
            <a:off x="304800" y="0"/>
            <a:ext cx="8686800" cy="914400"/>
          </a:xfrm>
        </p:spPr>
        <p:txBody>
          <a:bodyPr/>
          <a:lstStyle/>
          <a:p>
            <a:pPr eaLnBrk="1" hangingPunct="1">
              <a:defRPr/>
            </a:pPr>
            <a:r>
              <a:rPr lang="en-GB" sz="2400" dirty="0"/>
              <a:t>What a cheery river! Four men in a boat greet us at </a:t>
            </a:r>
            <a:r>
              <a:rPr lang="en-GB" sz="2400" dirty="0" err="1"/>
              <a:t>Appleford</a:t>
            </a:r>
            <a:r>
              <a:rPr lang="en-GB" sz="2400" dirty="0"/>
              <a:t> and nice that the Salter’s crew return their wave.  </a:t>
            </a:r>
          </a:p>
        </p:txBody>
      </p:sp>
      <p:pic>
        <p:nvPicPr>
          <p:cNvPr id="68611" name="Picture 6" descr="IMG_5296"/>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10001" t="18791" b="2750"/>
          <a:stretch>
            <a:fillRect/>
          </a:stretch>
        </p:blipFill>
        <p:spPr>
          <a:xfrm>
            <a:off x="152400" y="914400"/>
            <a:ext cx="8856194" cy="5791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4" name="Rectangle 4"/>
          <p:cNvSpPr>
            <a:spLocks noGrp="1" noChangeArrowheads="1"/>
          </p:cNvSpPr>
          <p:nvPr>
            <p:ph type="title"/>
          </p:nvPr>
        </p:nvSpPr>
        <p:spPr>
          <a:xfrm>
            <a:off x="457200" y="0"/>
            <a:ext cx="8229600" cy="762000"/>
          </a:xfrm>
        </p:spPr>
        <p:txBody>
          <a:bodyPr/>
          <a:lstStyle/>
          <a:p>
            <a:pPr eaLnBrk="1" hangingPunct="1">
              <a:defRPr/>
            </a:pPr>
            <a:r>
              <a:rPr lang="en-GB" sz="2400" dirty="0"/>
              <a:t>Surprisingly, </a:t>
            </a:r>
            <a:r>
              <a:rPr lang="en-GB" sz="2400" dirty="0" err="1"/>
              <a:t>Appleford</a:t>
            </a:r>
            <a:r>
              <a:rPr lang="en-GB" sz="2400" dirty="0"/>
              <a:t> Railway Bridge of 1843, is older than the brick arches of Clifton Hampden!</a:t>
            </a:r>
            <a:endParaRPr lang="en-GB" sz="4000" dirty="0"/>
          </a:p>
        </p:txBody>
      </p:sp>
      <p:pic>
        <p:nvPicPr>
          <p:cNvPr id="69635" name="Picture 6" descr="IMG_529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4852" b="5556"/>
          <a:stretch>
            <a:fillRect/>
          </a:stretch>
        </p:blipFill>
        <p:spPr>
          <a:xfrm>
            <a:off x="152400" y="762000"/>
            <a:ext cx="8839200" cy="5938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5" name="Rectangle 7"/>
          <p:cNvSpPr>
            <a:spLocks noGrp="1" noChangeArrowheads="1"/>
          </p:cNvSpPr>
          <p:nvPr>
            <p:ph type="title"/>
          </p:nvPr>
        </p:nvSpPr>
        <p:spPr>
          <a:xfrm>
            <a:off x="0" y="0"/>
            <a:ext cx="9144000" cy="838200"/>
          </a:xfrm>
        </p:spPr>
        <p:txBody>
          <a:bodyPr/>
          <a:lstStyle/>
          <a:p>
            <a:pPr eaLnBrk="1" hangingPunct="1">
              <a:defRPr/>
            </a:pPr>
            <a:r>
              <a:rPr lang="en-GB" sz="2400" dirty="0"/>
              <a:t>And older still is this 1809 arched bridge at </a:t>
            </a:r>
            <a:r>
              <a:rPr lang="en-GB" sz="2400" dirty="0" err="1"/>
              <a:t>Culham</a:t>
            </a:r>
            <a:r>
              <a:rPr lang="en-GB" sz="2400" dirty="0"/>
              <a:t> lock cut,</a:t>
            </a:r>
            <a:br>
              <a:rPr lang="en-GB" sz="2400" dirty="0"/>
            </a:br>
            <a:r>
              <a:rPr lang="en-GB" sz="2400" dirty="0"/>
              <a:t>where a mile of canal cuts off a series of bends.</a:t>
            </a:r>
            <a:endParaRPr lang="en-GB" sz="4000" dirty="0"/>
          </a:p>
        </p:txBody>
      </p:sp>
      <p:pic>
        <p:nvPicPr>
          <p:cNvPr id="70659" name="Picture 6" descr="IMG_5299"/>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3545" r="1163" b="2713"/>
          <a:stretch>
            <a:fillRect/>
          </a:stretch>
        </p:blipFill>
        <p:spPr>
          <a:xfrm>
            <a:off x="457200" y="850900"/>
            <a:ext cx="8305800" cy="5908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Rectangle 4"/>
          <p:cNvSpPr>
            <a:spLocks noGrp="1" noChangeArrowheads="1"/>
          </p:cNvSpPr>
          <p:nvPr>
            <p:ph type="title"/>
          </p:nvPr>
        </p:nvSpPr>
        <p:spPr>
          <a:xfrm>
            <a:off x="0" y="0"/>
            <a:ext cx="9144000" cy="609600"/>
          </a:xfrm>
        </p:spPr>
        <p:txBody>
          <a:bodyPr/>
          <a:lstStyle/>
          <a:p>
            <a:pPr eaLnBrk="1" hangingPunct="1">
              <a:defRPr/>
            </a:pPr>
            <a:r>
              <a:rPr lang="en-GB" sz="2400" dirty="0"/>
              <a:t>And Reading arriving in Abingdon, one of England’s oldest towns.</a:t>
            </a:r>
            <a:endParaRPr lang="en-GB" sz="4000" dirty="0"/>
          </a:p>
        </p:txBody>
      </p:sp>
      <p:pic>
        <p:nvPicPr>
          <p:cNvPr id="71683" name="Picture 6" descr="IMG_532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167" t="2284" r="24" b="9259"/>
          <a:stretch/>
        </p:blipFill>
        <p:spPr>
          <a:xfrm>
            <a:off x="152400" y="639192"/>
            <a:ext cx="8760781" cy="60664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0" name="Rectangle 4"/>
          <p:cNvSpPr>
            <a:spLocks noGrp="1" noChangeArrowheads="1"/>
          </p:cNvSpPr>
          <p:nvPr>
            <p:ph type="title"/>
          </p:nvPr>
        </p:nvSpPr>
        <p:spPr>
          <a:xfrm>
            <a:off x="-76200" y="0"/>
            <a:ext cx="9296400" cy="685800"/>
          </a:xfrm>
        </p:spPr>
        <p:txBody>
          <a:bodyPr/>
          <a:lstStyle/>
          <a:p>
            <a:pPr eaLnBrk="1" hangingPunct="1">
              <a:defRPr/>
            </a:pPr>
            <a:r>
              <a:rPr lang="en-GB" sz="2400" dirty="0"/>
              <a:t>For a brief pre-railway hey-day, Abingdon was a junction </a:t>
            </a:r>
            <a:br>
              <a:rPr lang="en-GB" sz="2400" dirty="0"/>
            </a:br>
            <a:r>
              <a:rPr lang="en-GB" sz="2400" dirty="0"/>
              <a:t>with the ambitious Wilts and Berks Canal.</a:t>
            </a:r>
            <a:endParaRPr lang="en-GB" sz="4000" dirty="0"/>
          </a:p>
        </p:txBody>
      </p:sp>
      <p:pic>
        <p:nvPicPr>
          <p:cNvPr id="72707" name="Picture 6" descr="IMG_531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2895" b="8195"/>
          <a:stretch>
            <a:fillRect/>
          </a:stretch>
        </p:blipFill>
        <p:spPr>
          <a:xfrm>
            <a:off x="0" y="762000"/>
            <a:ext cx="9144000" cy="609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Rectangle 4"/>
          <p:cNvSpPr>
            <a:spLocks noGrp="1" noChangeArrowheads="1"/>
          </p:cNvSpPr>
          <p:nvPr>
            <p:ph type="title"/>
          </p:nvPr>
        </p:nvSpPr>
        <p:spPr>
          <a:xfrm>
            <a:off x="-76200" y="0"/>
            <a:ext cx="9296400" cy="838200"/>
          </a:xfrm>
        </p:spPr>
        <p:txBody>
          <a:bodyPr/>
          <a:lstStyle/>
          <a:p>
            <a:pPr eaLnBrk="1" hangingPunct="1">
              <a:defRPr/>
            </a:pPr>
            <a:r>
              <a:rPr lang="en-GB" sz="2400" dirty="0"/>
              <a:t>Salter’s Steamers moor by Abingdon Bridge beside the Nags Head. An onward service to Oxford departs here at 4.45.</a:t>
            </a:r>
            <a:endParaRPr lang="en-GB" sz="4000" dirty="0"/>
          </a:p>
        </p:txBody>
      </p:sp>
      <p:pic>
        <p:nvPicPr>
          <p:cNvPr id="73731" name="Picture 6" descr="IMG_532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037" b="5186"/>
          <a:stretch>
            <a:fillRect/>
          </a:stretch>
        </p:blipFill>
        <p:spPr>
          <a:xfrm>
            <a:off x="0" y="838200"/>
            <a:ext cx="9144000" cy="601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6" name="Rectangle 4"/>
          <p:cNvSpPr>
            <a:spLocks noGrp="1" noChangeArrowheads="1"/>
          </p:cNvSpPr>
          <p:nvPr>
            <p:ph type="title"/>
          </p:nvPr>
        </p:nvSpPr>
        <p:spPr>
          <a:xfrm>
            <a:off x="0" y="0"/>
            <a:ext cx="9144000" cy="914400"/>
          </a:xfrm>
        </p:spPr>
        <p:txBody>
          <a:bodyPr/>
          <a:lstStyle/>
          <a:p>
            <a:pPr eaLnBrk="1" hangingPunct="1">
              <a:defRPr/>
            </a:pPr>
            <a:r>
              <a:rPr lang="en-GB" sz="2400" dirty="0"/>
              <a:t>Operated today by </a:t>
            </a:r>
            <a:r>
              <a:rPr lang="en-GB" sz="2400" dirty="0" err="1"/>
              <a:t>Wargrave</a:t>
            </a:r>
            <a:r>
              <a:rPr lang="en-GB" sz="2400" dirty="0"/>
              <a:t>, one of the largest boats in the fleet, maximum capacity 199. Passengers numbers today are 11!</a:t>
            </a:r>
          </a:p>
        </p:txBody>
      </p:sp>
      <p:pic>
        <p:nvPicPr>
          <p:cNvPr id="74755" name="Picture 6" descr="IMG_533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r="-17" b="13570"/>
          <a:stretch/>
        </p:blipFill>
        <p:spPr>
          <a:xfrm>
            <a:off x="152400" y="990600"/>
            <a:ext cx="8840680" cy="57297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p:cNvSpPr>
            <a:spLocks noGrp="1" noChangeArrowheads="1"/>
          </p:cNvSpPr>
          <p:nvPr>
            <p:ph type="title" sz="quarter"/>
          </p:nvPr>
        </p:nvSpPr>
        <p:spPr>
          <a:xfrm>
            <a:off x="152400" y="2819400"/>
            <a:ext cx="3962400" cy="3886200"/>
          </a:xfrm>
        </p:spPr>
        <p:txBody>
          <a:bodyPr/>
          <a:lstStyle/>
          <a:p>
            <a:pPr eaLnBrk="1" hangingPunct="1">
              <a:defRPr/>
            </a:pPr>
            <a:r>
              <a:rPr lang="en-GB" sz="2400" dirty="0"/>
              <a:t>The MVS escort boat was organised by Eddie.</a:t>
            </a:r>
            <a:br>
              <a:rPr lang="en-GB" sz="2400" dirty="0"/>
            </a:br>
            <a:br>
              <a:rPr lang="en-GB" sz="2400" dirty="0"/>
            </a:br>
            <a:r>
              <a:rPr lang="en-GB" sz="2400" dirty="0"/>
              <a:t> As well as being one of President’s regular crew Eddie is also an MVS officer. </a:t>
            </a:r>
            <a:endParaRPr lang="en-GB" dirty="0"/>
          </a:p>
        </p:txBody>
      </p:sp>
      <p:pic>
        <p:nvPicPr>
          <p:cNvPr id="8195" name="Picture 9" descr="President to Henley 180709 02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t="15384" r="-481"/>
          <a:stretch>
            <a:fillRect/>
          </a:stretch>
        </p:blipFill>
        <p:spPr>
          <a:xfrm>
            <a:off x="0" y="0"/>
            <a:ext cx="434340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6" name="Picture 13" descr="President to Henley 180709 039"/>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t="11765"/>
          <a:stretch>
            <a:fillRect/>
          </a:stretch>
        </p:blipFill>
        <p:spPr>
          <a:xfrm>
            <a:off x="4267200" y="3630613"/>
            <a:ext cx="4876800" cy="3227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7" name="Picture 14" descr="President to Henley 180709 060"/>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267200" y="0"/>
            <a:ext cx="4876800" cy="365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4" name="Rectangle 4"/>
          <p:cNvSpPr>
            <a:spLocks noGrp="1" noChangeArrowheads="1"/>
          </p:cNvSpPr>
          <p:nvPr>
            <p:ph type="title"/>
          </p:nvPr>
        </p:nvSpPr>
        <p:spPr>
          <a:xfrm>
            <a:off x="0" y="0"/>
            <a:ext cx="9144000" cy="1143000"/>
          </a:xfrm>
        </p:spPr>
        <p:txBody>
          <a:bodyPr/>
          <a:lstStyle/>
          <a:p>
            <a:pPr eaLnBrk="1" hangingPunct="1">
              <a:defRPr/>
            </a:pPr>
            <a:r>
              <a:rPr lang="en-GB" sz="2400" dirty="0"/>
              <a:t>Once again Wargrave is Oxford built but modern renovation </a:t>
            </a:r>
            <a:br>
              <a:rPr lang="en-GB" sz="2400" dirty="0"/>
            </a:br>
            <a:r>
              <a:rPr lang="en-GB" sz="2400" dirty="0"/>
              <a:t>has removed the wooden decking.</a:t>
            </a:r>
          </a:p>
        </p:txBody>
      </p:sp>
      <p:pic>
        <p:nvPicPr>
          <p:cNvPr id="75779" name="Picture 6" descr="IMG_5346"/>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046" t="27273" r="4311" b="1"/>
          <a:stretch/>
        </p:blipFill>
        <p:spPr>
          <a:xfrm>
            <a:off x="152400" y="1172308"/>
            <a:ext cx="8841882" cy="54412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5" name="Rectangle 7"/>
          <p:cNvSpPr>
            <a:spLocks noGrp="1" noChangeArrowheads="1"/>
          </p:cNvSpPr>
          <p:nvPr>
            <p:ph type="title"/>
          </p:nvPr>
        </p:nvSpPr>
        <p:spPr>
          <a:xfrm>
            <a:off x="0" y="0"/>
            <a:ext cx="9144000" cy="685800"/>
          </a:xfrm>
        </p:spPr>
        <p:txBody>
          <a:bodyPr/>
          <a:lstStyle/>
          <a:p>
            <a:pPr eaLnBrk="1" hangingPunct="1">
              <a:defRPr/>
            </a:pPr>
            <a:r>
              <a:rPr lang="en-GB" sz="2400" dirty="0"/>
              <a:t>But there is plenty of space for special events.</a:t>
            </a:r>
          </a:p>
        </p:txBody>
      </p:sp>
      <p:pic>
        <p:nvPicPr>
          <p:cNvPr id="76803" name="Picture 6" descr="IMG_534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7796" b="2011"/>
          <a:stretch>
            <a:fillRect/>
          </a:stretch>
        </p:blipFill>
        <p:spPr>
          <a:xfrm>
            <a:off x="152400" y="725488"/>
            <a:ext cx="8839200" cy="5980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55" name="Rectangle 11"/>
          <p:cNvSpPr>
            <a:spLocks noGrp="1" noChangeArrowheads="1"/>
          </p:cNvSpPr>
          <p:nvPr>
            <p:ph type="title"/>
          </p:nvPr>
        </p:nvSpPr>
        <p:spPr>
          <a:xfrm>
            <a:off x="-76200" y="0"/>
            <a:ext cx="9296400" cy="685800"/>
          </a:xfrm>
        </p:spPr>
        <p:txBody>
          <a:bodyPr/>
          <a:lstStyle/>
          <a:p>
            <a:pPr eaLnBrk="1" hangingPunct="1">
              <a:defRPr/>
            </a:pPr>
            <a:r>
              <a:rPr lang="en-GB" sz="2400" dirty="0"/>
              <a:t>This is Sandford Lock, approaching Oxford, at 8 feet 10 inches the deepest lock on the Thames, as Joe, our captain, holds us steady.</a:t>
            </a:r>
          </a:p>
        </p:txBody>
      </p:sp>
      <p:pic>
        <p:nvPicPr>
          <p:cNvPr id="78851" name="Picture 10" descr="IMG_5350"/>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t="10001"/>
          <a:stretch>
            <a:fillRect/>
          </a:stretch>
        </p:blipFill>
        <p:spPr>
          <a:xfrm>
            <a:off x="152400" y="762000"/>
            <a:ext cx="8839200" cy="5965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0" y="0"/>
            <a:ext cx="8991600" cy="457200"/>
          </a:xfrm>
        </p:spPr>
        <p:txBody>
          <a:bodyPr/>
          <a:lstStyle/>
          <a:p>
            <a:pPr eaLnBrk="1" hangingPunct="1">
              <a:defRPr/>
            </a:pPr>
            <a:r>
              <a:rPr lang="en-GB" sz="2400" dirty="0"/>
              <a:t>And that is pretty much it for the wonderful River Thames.</a:t>
            </a:r>
            <a:endParaRPr lang="en-GB" sz="4000" dirty="0"/>
          </a:p>
        </p:txBody>
      </p:sp>
      <p:pic>
        <p:nvPicPr>
          <p:cNvPr id="79875" name="Picture 3" descr="IMG_533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160" r="870" b="4929"/>
          <a:stretch>
            <a:fillRect/>
          </a:stretch>
        </p:blipFill>
        <p:spPr>
          <a:xfrm>
            <a:off x="152400" y="533400"/>
            <a:ext cx="8839200" cy="6280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4" name="Rectangle 4"/>
          <p:cNvSpPr>
            <a:spLocks noGrp="1" noChangeArrowheads="1"/>
          </p:cNvSpPr>
          <p:nvPr>
            <p:ph type="title"/>
          </p:nvPr>
        </p:nvSpPr>
        <p:spPr>
          <a:xfrm>
            <a:off x="0" y="0"/>
            <a:ext cx="9144000" cy="838200"/>
          </a:xfrm>
        </p:spPr>
        <p:txBody>
          <a:bodyPr/>
          <a:lstStyle/>
          <a:p>
            <a:pPr eaLnBrk="1" hangingPunct="1">
              <a:defRPr/>
            </a:pPr>
            <a:r>
              <a:rPr lang="en-GB" sz="2400" dirty="0"/>
              <a:t>Low Folly Bridge is ahead, too low for these old steamers to get under so Salter’s base by the bridge must be journeys end.</a:t>
            </a:r>
          </a:p>
        </p:txBody>
      </p:sp>
      <p:pic>
        <p:nvPicPr>
          <p:cNvPr id="80899" name="Picture 6" descr="IMG_536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2962"/>
          <a:stretch>
            <a:fillRect/>
          </a:stretch>
        </p:blipFill>
        <p:spPr>
          <a:xfrm>
            <a:off x="152400" y="990600"/>
            <a:ext cx="8839200" cy="5770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0" name="Rectangle 4"/>
          <p:cNvSpPr>
            <a:spLocks noGrp="1" noChangeArrowheads="1"/>
          </p:cNvSpPr>
          <p:nvPr>
            <p:ph type="title"/>
          </p:nvPr>
        </p:nvSpPr>
        <p:spPr>
          <a:xfrm>
            <a:off x="0" y="0"/>
            <a:ext cx="9144000" cy="685800"/>
          </a:xfrm>
        </p:spPr>
        <p:txBody>
          <a:bodyPr/>
          <a:lstStyle/>
          <a:p>
            <a:pPr eaLnBrk="1" hangingPunct="1">
              <a:defRPr/>
            </a:pPr>
            <a:r>
              <a:rPr lang="en-GB" sz="2400" dirty="0"/>
              <a:t>As </a:t>
            </a:r>
            <a:r>
              <a:rPr lang="en-GB" sz="2400" dirty="0" err="1"/>
              <a:t>Wargrave</a:t>
            </a:r>
            <a:r>
              <a:rPr lang="en-GB" sz="2400" dirty="0"/>
              <a:t> reverses in to moor beside </a:t>
            </a:r>
            <a:r>
              <a:rPr lang="en-GB" sz="2400" dirty="0" err="1"/>
              <a:t>Iffley</a:t>
            </a:r>
            <a:r>
              <a:rPr lang="en-GB" sz="2400" dirty="0"/>
              <a:t> and Goring. </a:t>
            </a:r>
          </a:p>
        </p:txBody>
      </p:sp>
      <p:pic>
        <p:nvPicPr>
          <p:cNvPr id="81923" name="Picture 6" descr="IMG_5370"/>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030" r="385" b="7408"/>
          <a:stretch/>
        </p:blipFill>
        <p:spPr>
          <a:xfrm>
            <a:off x="152400" y="701336"/>
            <a:ext cx="8805169" cy="60042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6" name="Rectangle 4"/>
          <p:cNvSpPr>
            <a:spLocks noGrp="1" noChangeArrowheads="1"/>
          </p:cNvSpPr>
          <p:nvPr>
            <p:ph type="title"/>
          </p:nvPr>
        </p:nvSpPr>
        <p:spPr>
          <a:xfrm>
            <a:off x="0" y="152400"/>
            <a:ext cx="6324600" cy="1905000"/>
          </a:xfrm>
        </p:spPr>
        <p:txBody>
          <a:bodyPr/>
          <a:lstStyle/>
          <a:p>
            <a:pPr eaLnBrk="1" hangingPunct="1">
              <a:defRPr/>
            </a:pPr>
            <a:r>
              <a:rPr lang="en-GB" sz="2400" dirty="0"/>
              <a:t>We have reached Oxford, a city of spires</a:t>
            </a:r>
            <a:br>
              <a:rPr lang="en-GB" sz="2400" dirty="0"/>
            </a:br>
            <a:r>
              <a:rPr lang="en-GB" sz="2400" dirty="0"/>
              <a:t>and exceptional learning.</a:t>
            </a:r>
            <a:br>
              <a:rPr lang="en-GB" sz="2400" dirty="0"/>
            </a:br>
            <a:br>
              <a:rPr lang="en-GB" sz="2400" dirty="0"/>
            </a:br>
            <a:r>
              <a:rPr lang="en-GB" sz="2400" dirty="0"/>
              <a:t>It is also the start of the Oxford Canal </a:t>
            </a:r>
            <a:br>
              <a:rPr lang="en-GB" sz="2400" dirty="0"/>
            </a:br>
            <a:r>
              <a:rPr lang="en-GB" sz="2400" dirty="0"/>
              <a:t>and the next Chapter </a:t>
            </a:r>
            <a:r>
              <a:rPr lang="en-GB" sz="2400"/>
              <a:t>of this </a:t>
            </a:r>
            <a:r>
              <a:rPr lang="en-GB" sz="2400" dirty="0"/>
              <a:t>tale. </a:t>
            </a:r>
          </a:p>
        </p:txBody>
      </p:sp>
      <p:pic>
        <p:nvPicPr>
          <p:cNvPr id="82947" name="Picture 7" descr="IMG_5379"/>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3226" t="4301" r="9677" b="5376"/>
          <a:stretch>
            <a:fillRect/>
          </a:stretch>
        </p:blipFill>
        <p:spPr>
          <a:xfrm>
            <a:off x="6324600" y="93663"/>
            <a:ext cx="2667000" cy="2073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948" name="Picture 8" descr="IMG_5379"/>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8302" t="71304" r="37663" b="5814"/>
          <a:stretch>
            <a:fillRect/>
          </a:stretch>
        </p:blipFill>
        <p:spPr>
          <a:xfrm>
            <a:off x="152400" y="2286000"/>
            <a:ext cx="8839200" cy="445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23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xfrm>
            <a:off x="0" y="0"/>
            <a:ext cx="9144000" cy="762000"/>
          </a:xfrm>
        </p:spPr>
        <p:txBody>
          <a:bodyPr/>
          <a:lstStyle/>
          <a:p>
            <a:pPr eaLnBrk="1" hangingPunct="1">
              <a:defRPr/>
            </a:pPr>
            <a:r>
              <a:rPr lang="en-GB" sz="2400" dirty="0"/>
              <a:t>The Houses of Parliament next, best seen from the river,</a:t>
            </a:r>
            <a:br>
              <a:rPr lang="en-GB" sz="2400" dirty="0"/>
            </a:br>
            <a:r>
              <a:rPr lang="en-GB" sz="2400" dirty="0"/>
              <a:t>a view assisted by a wide exclusion zone.</a:t>
            </a:r>
            <a:endParaRPr lang="en-GB" sz="4000" dirty="0"/>
          </a:p>
        </p:txBody>
      </p:sp>
      <p:pic>
        <p:nvPicPr>
          <p:cNvPr id="9219" name="Picture 6" descr="President to Henley 180709 06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408" b="3448"/>
          <a:stretch>
            <a:fillRect/>
          </a:stretch>
        </p:blipFill>
        <p:spPr>
          <a:xfrm>
            <a:off x="152400" y="838200"/>
            <a:ext cx="8839200" cy="5910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2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8" name="Rectangle 4"/>
          <p:cNvSpPr>
            <a:spLocks noGrp="1" noChangeArrowheads="1"/>
          </p:cNvSpPr>
          <p:nvPr>
            <p:ph type="title"/>
          </p:nvPr>
        </p:nvSpPr>
        <p:spPr>
          <a:xfrm>
            <a:off x="0" y="0"/>
            <a:ext cx="9144000" cy="838200"/>
          </a:xfrm>
        </p:spPr>
        <p:txBody>
          <a:bodyPr/>
          <a:lstStyle/>
          <a:p>
            <a:pPr eaLnBrk="1" hangingPunct="1">
              <a:defRPr/>
            </a:pPr>
            <a:r>
              <a:rPr lang="en-GB" sz="2400" dirty="0"/>
              <a:t>A stern view together with Alan. Alan is no stranger to London having been a trombonist with the mounted Lifeguards.</a:t>
            </a:r>
          </a:p>
        </p:txBody>
      </p:sp>
      <p:pic>
        <p:nvPicPr>
          <p:cNvPr id="10243" name="Picture 6" descr="John on tidewa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3187"/>
          <a:stretch>
            <a:fillRect/>
          </a:stretch>
        </p:blipFill>
        <p:spPr>
          <a:xfrm>
            <a:off x="152400" y="950913"/>
            <a:ext cx="8839200" cy="5754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advClick="0" advTm="16000"/>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3759</TotalTime>
  <Words>1612</Words>
  <Application>Microsoft Office PowerPoint</Application>
  <PresentationFormat>On-screen Show (4:3)</PresentationFormat>
  <Paragraphs>80</Paragraphs>
  <Slides>76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76</vt:i4>
      </vt:variant>
    </vt:vector>
  </HeadingPairs>
  <TitlesOfParts>
    <vt:vector size="80" baseType="lpstr">
      <vt:lpstr>Arial</vt:lpstr>
      <vt:lpstr>Tahoma</vt:lpstr>
      <vt:lpstr>Wingdings</vt:lpstr>
      <vt:lpstr>Textured</vt:lpstr>
      <vt:lpstr>Exploring Britain  Boating   Chapter 1</vt:lpstr>
      <vt:lpstr>Narrowboats President and Kildare are in London.</vt:lpstr>
      <vt:lpstr>This is Limehouse Basin, London’s premiere canal dock, as the boats are roped together for the rigors of the Thames Tideway.</vt:lpstr>
      <vt:lpstr>Bob is at the tiller as we head out of Limehouse Lock  into the fast moving water of the tidal Thames.</vt:lpstr>
      <vt:lpstr>President is the Black Country Museum’s steam powered narrowboat and is a fantastic sight heading for Tower Bridge.</vt:lpstr>
      <vt:lpstr>We are being escorted by Londinium 1 of the Maritime  Volunteer Service, seen here passing Blackfriars Bridge.</vt:lpstr>
      <vt:lpstr>The MVS escort boat was organised by Eddie.   As well as being one of President’s regular crew Eddie is also an MVS officer. </vt:lpstr>
      <vt:lpstr>The Houses of Parliament next, best seen from the river, a view assisted by a wide exclusion zone.</vt:lpstr>
      <vt:lpstr>A stern view together with Alan. Alan is no stranger to London having been a trombonist with the mounted Lifeguards.</vt:lpstr>
      <vt:lpstr>More river views as we speed upstream, assisted by the tide.</vt:lpstr>
      <vt:lpstr>Quite a contrast here as rowers replace commercial traffic on these  quieter reaches.</vt:lpstr>
      <vt:lpstr>Twickenham Bridge as Quisisana passes by, one of the Dunkirk little ships and, like us, off to the Henley Traditional Boat Rally.</vt:lpstr>
      <vt:lpstr>The Thames changes continuously and is a pleasure to cruise. This splendour is in Richmond, just before Eel Pie Island. </vt:lpstr>
      <vt:lpstr>Our overnight mooring above Teddington Lock as we enter the completely different world of the non-tidal Thames.</vt:lpstr>
      <vt:lpstr>Quisisana was moored here too, the only Dunkirk little ship actually photographed in action. A plaque on Teddington Lock records the feat of the local boatyard in assembling 100 local river craft for Dunkirk. An astonishing 338,000 retreating troops were rescued from the beaches. </vt:lpstr>
      <vt:lpstr>Early the following morning sees us passing the Thames landmark of Hampton Court Palace. </vt:lpstr>
      <vt:lpstr>Nearby is Molsey Lock. Small craft and canoes can use the boat rollers, still a handy feature of some Thames locks. </vt:lpstr>
      <vt:lpstr>Three of President’s crew at Molsey Lock. </vt:lpstr>
      <vt:lpstr>Designer houseboats, a nervous rower and  the remains of the once extensive Thornycroft works  leaving Molsey Lock.</vt:lpstr>
      <vt:lpstr>Staines Church is the landmark ahead here.</vt:lpstr>
      <vt:lpstr>And moored at Runneymede is Nuneham, a restored 1898 steamer, once part of the Salter’s fleet. </vt:lpstr>
      <vt:lpstr>Royal crests mark the approach to Windsor Castle and the Crown Estate. Beautifully kept grounds but very strictly “No Mooring”!</vt:lpstr>
      <vt:lpstr>My amazing 1948 map of the Thames Navigation  labels this Windsor arm “HM Boatyard”.</vt:lpstr>
      <vt:lpstr>A fine mooring for President and Kildare on Eton Meadow, backed by Windsor Castle. Windsor, too, now has an observation wheel. </vt:lpstr>
      <vt:lpstr>Onwards again along the Thames and its immaculately kept locks.  President is 100 years old this year and on a special centenary tour! </vt:lpstr>
      <vt:lpstr>Two Maidenhead bridges now, the first is Brunel’s famous flat arch, the scene of Turner’s 1844 classic, “Rain, Steam and Speed”.  The second is older, narrower and trickier!</vt:lpstr>
      <vt:lpstr>And how about this for a home, a spacious Thames side residence near Cookham Dean, complete with boathouse.</vt:lpstr>
      <vt:lpstr>And this is what Salter’s Steamers look like today as Oxford, built in Oxford in 1922, emerges from Marlow Lock on a scheduled run.</vt:lpstr>
      <vt:lpstr>And more action as we emerge from Marlow Lock. Care is obviously required here.</vt:lpstr>
      <vt:lpstr>There were more rally bound  boats in Temple Lock.   Taggs is Swiss built and designed for speed on Swiss lakes and here demonstrates its lines by zooming away from Hurley Lock.</vt:lpstr>
      <vt:lpstr>It is narrower and twistier around here, particularly by the islands.</vt:lpstr>
      <vt:lpstr>Until one reaches Henley that is and the famous regatta course,  dead straight river from Temple Island. </vt:lpstr>
      <vt:lpstr>And three scenes from the Thames Traditional Boat Rally as the wasp man removes a nest from beside our mooring.</vt:lpstr>
      <vt:lpstr>What a pleasure to be with such wonderful boats.</vt:lpstr>
      <vt:lpstr>A star attraction was the steamer Alaska of 1883, the boat that started Salter’s Oxford Kingston scheduled services in 1887. </vt:lpstr>
      <vt:lpstr>And here we are on a rally parade with Alaska behind us. The white regatta posts are pulled from the mud after this rally.</vt:lpstr>
      <vt:lpstr>And these are the Dunkirk little ships. On the outside is Fermain V from Guernsey, outside the row behind is Quisisana.</vt:lpstr>
      <vt:lpstr>But, incredibly, pride of place is here! President with rosettes for “best restored steam plant” and “best boat in show”. Fantastic!</vt:lpstr>
      <vt:lpstr>However not all rally weather was wonderful and a wet afternoon gave a chance to travel further upstream on  the daily sailing of Salter’s Mary Stuart.</vt:lpstr>
      <vt:lpstr>Paul was at the helm, a Salter’s man for over 25 years. We chatted the whole way as only a handful of hardy individuals were travelling today.</vt:lpstr>
      <vt:lpstr>This is the approach to Marsh Lock. The wooden walkway ahead being familiar from both our walking and our cycling trips. </vt:lpstr>
      <vt:lpstr>Dry weather for a while now as we pass attractive Shiplake Lock.  Engines are always cut in Thames locks.</vt:lpstr>
      <vt:lpstr>Sonning Bridge of 1775, a tricky obstacle  and a tight fit for the Mary Stuart.</vt:lpstr>
      <vt:lpstr>Much more room for us under Reading Bridge as we near the end of this blustery journey.</vt:lpstr>
      <vt:lpstr>Salter’s Reading mooring is by Caversham Bridge and the Mary Stuart will return to Henley at 11.00 tomorrow. Our next trip will be another  upstream service, the 2.30 to Wallingford.</vt:lpstr>
      <vt:lpstr>Which we enjoy on the summer Saturday of 8th August 2009 aboard Salter’s oldest boat, the 1901 Reading, again Oxford built.</vt:lpstr>
      <vt:lpstr>Reading also displays the graceful lines of Edwardian river craft. Fantastic to be aboard another boat over 100 years old!</vt:lpstr>
      <vt:lpstr>Departing “Reading on the Reading” soon brings us to the helipad house, the riverside home of a skilful helicopter pilot!</vt:lpstr>
      <vt:lpstr>Ashley is Reading’s skipper today, in his 9th year on the Thames.</vt:lpstr>
      <vt:lpstr>A treat at Mapledurham where Streatley, Reading’s sister ship, (and still steam powered), is moored. The fine lines are identical. </vt:lpstr>
      <vt:lpstr>As usual, all details are recorded in the log. This is the approach to Whitchurch toll bridge and attractive lock.</vt:lpstr>
      <vt:lpstr>Under we go!</vt:lpstr>
      <vt:lpstr>The elegant lines of the Reading mean we are fast in the water. This cruiser is not slow but it is about to be overtaken. </vt:lpstr>
      <vt:lpstr>The famous landscape feature of the Goring Gap, where the historic Ridgeway routeway meets the Thames.</vt:lpstr>
      <vt:lpstr>Goring bridge, lock and weir. It all happens here! </vt:lpstr>
      <vt:lpstr>And a nice Salters study approaching shallow Cleeve Lock.</vt:lpstr>
      <vt:lpstr>As, in early evening sunshine, we glide under Wallingford Bridge to the Salter’s mooring the other side.</vt:lpstr>
      <vt:lpstr>Reading at her Wallingford mooring just one month later,  as we continue our journey up the Thames.</vt:lpstr>
      <vt:lpstr>Benson is today’s first lock and, just upstream, our first stop at this hidden landing stage.</vt:lpstr>
      <vt:lpstr>As we enjoy the tranquil Thames on a perfect September morning.</vt:lpstr>
      <vt:lpstr>With, in the distance, landmark Didcot Power Station.</vt:lpstr>
      <vt:lpstr>This is stylish, Clifton Hampden, a brick bridge of 1867.</vt:lpstr>
      <vt:lpstr>What a cheery river! Four men in a boat greet us at Appleford and nice that the Salter’s crew return their wave.  </vt:lpstr>
      <vt:lpstr>Surprisingly, Appleford Railway Bridge of 1843, is older than the brick arches of Clifton Hampden!</vt:lpstr>
      <vt:lpstr>And older still is this 1809 arched bridge at Culham lock cut, where a mile of canal cuts off a series of bends.</vt:lpstr>
      <vt:lpstr>And Reading arriving in Abingdon, one of England’s oldest towns.</vt:lpstr>
      <vt:lpstr>For a brief pre-railway hey-day, Abingdon was a junction  with the ambitious Wilts and Berks Canal.</vt:lpstr>
      <vt:lpstr>Salter’s Steamers moor by Abingdon Bridge beside the Nags Head. An onward service to Oxford departs here at 4.45.</vt:lpstr>
      <vt:lpstr>Operated today by Wargrave, one of the largest boats in the fleet, maximum capacity 199. Passengers numbers today are 11!</vt:lpstr>
      <vt:lpstr>Once again Wargrave is Oxford built but modern renovation  has removed the wooden decking.</vt:lpstr>
      <vt:lpstr>But there is plenty of space for special events.</vt:lpstr>
      <vt:lpstr>This is Sandford Lock, approaching Oxford, at 8 feet 10 inches the deepest lock on the Thames, as Joe, our captain, holds us steady.</vt:lpstr>
      <vt:lpstr>And that is pretty much it for the wonderful River Thames.</vt:lpstr>
      <vt:lpstr>Low Folly Bridge is ahead, too low for these old steamers to get under so Salter’s base by the bridge must be journeys end.</vt:lpstr>
      <vt:lpstr>As Wargrave reverses in to moor beside Iffley and Goring. </vt:lpstr>
      <vt:lpstr>We have reached Oxford, a city of spires and exceptional learning.  It is also the start of the Oxford Canal  and the next Chapter of this tale.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dc:creator>
  <cp:lastModifiedBy>John Goldrick</cp:lastModifiedBy>
  <cp:revision>98</cp:revision>
  <cp:lastPrinted>1601-01-01T00:00:00Z</cp:lastPrinted>
  <dcterms:created xsi:type="dcterms:W3CDTF">1601-01-01T00:00:00Z</dcterms:created>
  <dcterms:modified xsi:type="dcterms:W3CDTF">2023-06-08T22:09:35Z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