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59" r:id="rId4"/>
    <p:sldId id="261" r:id="rId5"/>
    <p:sldId id="262" r:id="rId6"/>
    <p:sldId id="263" r:id="rId7"/>
    <p:sldId id="266" r:id="rId8"/>
    <p:sldId id="320" r:id="rId9"/>
    <p:sldId id="321" r:id="rId10"/>
    <p:sldId id="322" r:id="rId11"/>
    <p:sldId id="323" r:id="rId12"/>
    <p:sldId id="324" r:id="rId13"/>
    <p:sldId id="325" r:id="rId14"/>
    <p:sldId id="264" r:id="rId15"/>
    <p:sldId id="265" r:id="rId16"/>
    <p:sldId id="267" r:id="rId17"/>
    <p:sldId id="268" r:id="rId18"/>
    <p:sldId id="269" r:id="rId19"/>
    <p:sldId id="270" r:id="rId20"/>
    <p:sldId id="271" r:id="rId21"/>
    <p:sldId id="272" r:id="rId22"/>
    <p:sldId id="277" r:id="rId23"/>
    <p:sldId id="273" r:id="rId24"/>
    <p:sldId id="274" r:id="rId25"/>
    <p:sldId id="275" r:id="rId26"/>
    <p:sldId id="276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4" r:id="rId52"/>
    <p:sldId id="303" r:id="rId53"/>
    <p:sldId id="305" r:id="rId54"/>
    <p:sldId id="306" r:id="rId55"/>
    <p:sldId id="307" r:id="rId56"/>
    <p:sldId id="308" r:id="rId57"/>
    <p:sldId id="309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9" r:id="rId66"/>
    <p:sldId id="318" r:id="rId67"/>
    <p:sldId id="326" r:id="rId68"/>
    <p:sldId id="327" r:id="rId69"/>
    <p:sldId id="328" r:id="rId70"/>
    <p:sldId id="329" r:id="rId71"/>
    <p:sldId id="331" r:id="rId72"/>
    <p:sldId id="332" r:id="rId73"/>
    <p:sldId id="333" r:id="rId74"/>
    <p:sldId id="330" r:id="rId75"/>
    <p:sldId id="334" r:id="rId76"/>
    <p:sldId id="335" r:id="rId77"/>
    <p:sldId id="336" r:id="rId78"/>
    <p:sldId id="338" r:id="rId79"/>
    <p:sldId id="339" r:id="rId80"/>
    <p:sldId id="340" r:id="rId81"/>
    <p:sldId id="341" r:id="rId82"/>
    <p:sldId id="342" r:id="rId83"/>
    <p:sldId id="343" r:id="rId84"/>
    <p:sldId id="344" r:id="rId85"/>
    <p:sldId id="345" r:id="rId86"/>
    <p:sldId id="346" r:id="rId87"/>
    <p:sldId id="347" r:id="rId88"/>
    <p:sldId id="348" r:id="rId89"/>
    <p:sldId id="349" r:id="rId90"/>
    <p:sldId id="350" r:id="rId91"/>
    <p:sldId id="352" r:id="rId92"/>
    <p:sldId id="351" r:id="rId93"/>
    <p:sldId id="353" r:id="rId94"/>
    <p:sldId id="354" r:id="rId95"/>
    <p:sldId id="356" r:id="rId96"/>
    <p:sldId id="357" r:id="rId97"/>
    <p:sldId id="358" r:id="rId98"/>
    <p:sldId id="359" r:id="rId99"/>
    <p:sldId id="360" r:id="rId10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Goldrick" userId="5685489af5ef2d96" providerId="LiveId" clId="{F27C28BD-1EF8-4105-A892-F78E92E84BF2}"/>
    <pc:docChg chg="modSld">
      <pc:chgData name="John Goldrick" userId="5685489af5ef2d96" providerId="LiveId" clId="{F27C28BD-1EF8-4105-A892-F78E92E84BF2}" dt="2022-12-17T08:59:43.500" v="137" actId="20577"/>
      <pc:docMkLst>
        <pc:docMk/>
      </pc:docMkLst>
      <pc:sldChg chg="modSp mod">
        <pc:chgData name="John Goldrick" userId="5685489af5ef2d96" providerId="LiveId" clId="{F27C28BD-1EF8-4105-A892-F78E92E84BF2}" dt="2022-12-17T08:39:59.137" v="26" actId="6549"/>
        <pc:sldMkLst>
          <pc:docMk/>
          <pc:sldMk cId="676214901" sldId="272"/>
        </pc:sldMkLst>
        <pc:spChg chg="mod">
          <ac:chgData name="John Goldrick" userId="5685489af5ef2d96" providerId="LiveId" clId="{F27C28BD-1EF8-4105-A892-F78E92E84BF2}" dt="2022-12-17T08:39:59.137" v="26" actId="6549"/>
          <ac:spMkLst>
            <pc:docMk/>
            <pc:sldMk cId="676214901" sldId="272"/>
            <ac:spMk id="5" creationId="{00000000-0000-0000-0000-000000000000}"/>
          </ac:spMkLst>
        </pc:spChg>
      </pc:sldChg>
      <pc:sldChg chg="modSp mod">
        <pc:chgData name="John Goldrick" userId="5685489af5ef2d96" providerId="LiveId" clId="{F27C28BD-1EF8-4105-A892-F78E92E84BF2}" dt="2022-11-24T17:47:09.961" v="1" actId="20577"/>
        <pc:sldMkLst>
          <pc:docMk/>
          <pc:sldMk cId="2335363549" sldId="287"/>
        </pc:sldMkLst>
        <pc:spChg chg="mod">
          <ac:chgData name="John Goldrick" userId="5685489af5ef2d96" providerId="LiveId" clId="{F27C28BD-1EF8-4105-A892-F78E92E84BF2}" dt="2022-11-24T17:47:09.961" v="1" actId="20577"/>
          <ac:spMkLst>
            <pc:docMk/>
            <pc:sldMk cId="2335363549" sldId="287"/>
            <ac:spMk id="2" creationId="{00000000-0000-0000-0000-000000000000}"/>
          </ac:spMkLst>
        </pc:spChg>
      </pc:sldChg>
      <pc:sldChg chg="modSp mod">
        <pc:chgData name="John Goldrick" userId="5685489af5ef2d96" providerId="LiveId" clId="{F27C28BD-1EF8-4105-A892-F78E92E84BF2}" dt="2022-11-24T17:47:35.228" v="3" actId="6549"/>
        <pc:sldMkLst>
          <pc:docMk/>
          <pc:sldMk cId="60167487" sldId="289"/>
        </pc:sldMkLst>
        <pc:spChg chg="mod">
          <ac:chgData name="John Goldrick" userId="5685489af5ef2d96" providerId="LiveId" clId="{F27C28BD-1EF8-4105-A892-F78E92E84BF2}" dt="2022-11-24T17:47:35.228" v="3" actId="6549"/>
          <ac:spMkLst>
            <pc:docMk/>
            <pc:sldMk cId="60167487" sldId="289"/>
            <ac:spMk id="2" creationId="{00000000-0000-0000-0000-000000000000}"/>
          </ac:spMkLst>
        </pc:spChg>
      </pc:sldChg>
      <pc:sldChg chg="modSp mod">
        <pc:chgData name="John Goldrick" userId="5685489af5ef2d96" providerId="LiveId" clId="{F27C28BD-1EF8-4105-A892-F78E92E84BF2}" dt="2022-12-17T08:43:13.844" v="27" actId="20577"/>
        <pc:sldMkLst>
          <pc:docMk/>
          <pc:sldMk cId="425807384" sldId="292"/>
        </pc:sldMkLst>
        <pc:spChg chg="mod">
          <ac:chgData name="John Goldrick" userId="5685489af5ef2d96" providerId="LiveId" clId="{F27C28BD-1EF8-4105-A892-F78E92E84BF2}" dt="2022-12-17T08:43:13.844" v="27" actId="20577"/>
          <ac:spMkLst>
            <pc:docMk/>
            <pc:sldMk cId="425807384" sldId="292"/>
            <ac:spMk id="6" creationId="{00000000-0000-0000-0000-000000000000}"/>
          </ac:spMkLst>
        </pc:spChg>
      </pc:sldChg>
      <pc:sldChg chg="modSp mod">
        <pc:chgData name="John Goldrick" userId="5685489af5ef2d96" providerId="LiveId" clId="{F27C28BD-1EF8-4105-A892-F78E92E84BF2}" dt="2022-12-17T08:49:41.991" v="28" actId="6549"/>
        <pc:sldMkLst>
          <pc:docMk/>
          <pc:sldMk cId="3294798144" sldId="318"/>
        </pc:sldMkLst>
        <pc:spChg chg="mod">
          <ac:chgData name="John Goldrick" userId="5685489af5ef2d96" providerId="LiveId" clId="{F27C28BD-1EF8-4105-A892-F78E92E84BF2}" dt="2022-12-17T08:49:41.991" v="28" actId="6549"/>
          <ac:spMkLst>
            <pc:docMk/>
            <pc:sldMk cId="3294798144" sldId="318"/>
            <ac:spMk id="2" creationId="{00000000-0000-0000-0000-000000000000}"/>
          </ac:spMkLst>
        </pc:spChg>
      </pc:sldChg>
      <pc:sldChg chg="modSp mod">
        <pc:chgData name="John Goldrick" userId="5685489af5ef2d96" providerId="LiveId" clId="{F27C28BD-1EF8-4105-A892-F78E92E84BF2}" dt="2022-12-17T08:50:11.004" v="37" actId="20577"/>
        <pc:sldMkLst>
          <pc:docMk/>
          <pc:sldMk cId="958429273" sldId="319"/>
        </pc:sldMkLst>
        <pc:spChg chg="mod">
          <ac:chgData name="John Goldrick" userId="5685489af5ef2d96" providerId="LiveId" clId="{F27C28BD-1EF8-4105-A892-F78E92E84BF2}" dt="2022-12-17T08:50:11.004" v="37" actId="20577"/>
          <ac:spMkLst>
            <pc:docMk/>
            <pc:sldMk cId="958429273" sldId="319"/>
            <ac:spMk id="2" creationId="{00000000-0000-0000-0000-000000000000}"/>
          </ac:spMkLst>
        </pc:spChg>
      </pc:sldChg>
      <pc:sldChg chg="modSp mod">
        <pc:chgData name="John Goldrick" userId="5685489af5ef2d96" providerId="LiveId" clId="{F27C28BD-1EF8-4105-A892-F78E92E84BF2}" dt="2022-12-17T08:50:34.574" v="39" actId="20577"/>
        <pc:sldMkLst>
          <pc:docMk/>
          <pc:sldMk cId="2179852073" sldId="326"/>
        </pc:sldMkLst>
        <pc:spChg chg="mod">
          <ac:chgData name="John Goldrick" userId="5685489af5ef2d96" providerId="LiveId" clId="{F27C28BD-1EF8-4105-A892-F78E92E84BF2}" dt="2022-12-17T08:50:34.574" v="39" actId="20577"/>
          <ac:spMkLst>
            <pc:docMk/>
            <pc:sldMk cId="2179852073" sldId="326"/>
            <ac:spMk id="4" creationId="{00000000-0000-0000-0000-000000000000}"/>
          </ac:spMkLst>
        </pc:spChg>
      </pc:sldChg>
      <pc:sldChg chg="modSp mod">
        <pc:chgData name="John Goldrick" userId="5685489af5ef2d96" providerId="LiveId" clId="{F27C28BD-1EF8-4105-A892-F78E92E84BF2}" dt="2022-12-17T08:52:22.962" v="63" actId="6549"/>
        <pc:sldMkLst>
          <pc:docMk/>
          <pc:sldMk cId="2331640202" sldId="327"/>
        </pc:sldMkLst>
        <pc:spChg chg="mod">
          <ac:chgData name="John Goldrick" userId="5685489af5ef2d96" providerId="LiveId" clId="{F27C28BD-1EF8-4105-A892-F78E92E84BF2}" dt="2022-12-17T08:52:22.962" v="63" actId="6549"/>
          <ac:spMkLst>
            <pc:docMk/>
            <pc:sldMk cId="2331640202" sldId="327"/>
            <ac:spMk id="2" creationId="{00000000-0000-0000-0000-000000000000}"/>
          </ac:spMkLst>
        </pc:spChg>
      </pc:sldChg>
      <pc:sldChg chg="modSp mod">
        <pc:chgData name="John Goldrick" userId="5685489af5ef2d96" providerId="LiveId" clId="{F27C28BD-1EF8-4105-A892-F78E92E84BF2}" dt="2022-12-17T08:52:41.961" v="84" actId="20577"/>
        <pc:sldMkLst>
          <pc:docMk/>
          <pc:sldMk cId="313796270" sldId="328"/>
        </pc:sldMkLst>
        <pc:spChg chg="mod">
          <ac:chgData name="John Goldrick" userId="5685489af5ef2d96" providerId="LiveId" clId="{F27C28BD-1EF8-4105-A892-F78E92E84BF2}" dt="2022-12-17T08:52:41.961" v="84" actId="20577"/>
          <ac:spMkLst>
            <pc:docMk/>
            <pc:sldMk cId="313796270" sldId="328"/>
            <ac:spMk id="6" creationId="{00000000-0000-0000-0000-000000000000}"/>
          </ac:spMkLst>
        </pc:spChg>
      </pc:sldChg>
      <pc:sldChg chg="modSp mod">
        <pc:chgData name="John Goldrick" userId="5685489af5ef2d96" providerId="LiveId" clId="{F27C28BD-1EF8-4105-A892-F78E92E84BF2}" dt="2022-12-17T08:53:42.298" v="102" actId="20577"/>
        <pc:sldMkLst>
          <pc:docMk/>
          <pc:sldMk cId="3355827875" sldId="329"/>
        </pc:sldMkLst>
        <pc:spChg chg="mod">
          <ac:chgData name="John Goldrick" userId="5685489af5ef2d96" providerId="LiveId" clId="{F27C28BD-1EF8-4105-A892-F78E92E84BF2}" dt="2022-12-17T08:53:42.298" v="102" actId="20577"/>
          <ac:spMkLst>
            <pc:docMk/>
            <pc:sldMk cId="3355827875" sldId="329"/>
            <ac:spMk id="2" creationId="{00000000-0000-0000-0000-000000000000}"/>
          </ac:spMkLst>
        </pc:spChg>
      </pc:sldChg>
      <pc:sldChg chg="modSp mod">
        <pc:chgData name="John Goldrick" userId="5685489af5ef2d96" providerId="LiveId" clId="{F27C28BD-1EF8-4105-A892-F78E92E84BF2}" dt="2022-12-17T08:54:14.951" v="112" actId="20577"/>
        <pc:sldMkLst>
          <pc:docMk/>
          <pc:sldMk cId="3016899832" sldId="331"/>
        </pc:sldMkLst>
        <pc:spChg chg="mod">
          <ac:chgData name="John Goldrick" userId="5685489af5ef2d96" providerId="LiveId" clId="{F27C28BD-1EF8-4105-A892-F78E92E84BF2}" dt="2022-12-17T08:54:14.951" v="112" actId="20577"/>
          <ac:spMkLst>
            <pc:docMk/>
            <pc:sldMk cId="3016899832" sldId="331"/>
            <ac:spMk id="3" creationId="{00000000-0000-0000-0000-000000000000}"/>
          </ac:spMkLst>
        </pc:spChg>
      </pc:sldChg>
      <pc:sldChg chg="modSp mod">
        <pc:chgData name="John Goldrick" userId="5685489af5ef2d96" providerId="LiveId" clId="{F27C28BD-1EF8-4105-A892-F78E92E84BF2}" dt="2022-12-17T08:54:47.479" v="114" actId="20577"/>
        <pc:sldMkLst>
          <pc:docMk/>
          <pc:sldMk cId="770776922" sldId="334"/>
        </pc:sldMkLst>
        <pc:spChg chg="mod">
          <ac:chgData name="John Goldrick" userId="5685489af5ef2d96" providerId="LiveId" clId="{F27C28BD-1EF8-4105-A892-F78E92E84BF2}" dt="2022-12-17T08:54:47.479" v="114" actId="20577"/>
          <ac:spMkLst>
            <pc:docMk/>
            <pc:sldMk cId="770776922" sldId="334"/>
            <ac:spMk id="4" creationId="{00000000-0000-0000-0000-000000000000}"/>
          </ac:spMkLst>
        </pc:spChg>
      </pc:sldChg>
      <pc:sldChg chg="modSp mod">
        <pc:chgData name="John Goldrick" userId="5685489af5ef2d96" providerId="LiveId" clId="{F27C28BD-1EF8-4105-A892-F78E92E84BF2}" dt="2022-12-17T08:55:06.680" v="118" actId="20577"/>
        <pc:sldMkLst>
          <pc:docMk/>
          <pc:sldMk cId="892440444" sldId="335"/>
        </pc:sldMkLst>
        <pc:spChg chg="mod">
          <ac:chgData name="John Goldrick" userId="5685489af5ef2d96" providerId="LiveId" clId="{F27C28BD-1EF8-4105-A892-F78E92E84BF2}" dt="2022-12-17T08:55:06.680" v="118" actId="20577"/>
          <ac:spMkLst>
            <pc:docMk/>
            <pc:sldMk cId="892440444" sldId="335"/>
            <ac:spMk id="5" creationId="{00000000-0000-0000-0000-000000000000}"/>
          </ac:spMkLst>
        </pc:spChg>
      </pc:sldChg>
      <pc:sldChg chg="modSp mod">
        <pc:chgData name="John Goldrick" userId="5685489af5ef2d96" providerId="LiveId" clId="{F27C28BD-1EF8-4105-A892-F78E92E84BF2}" dt="2022-12-17T08:55:30.568" v="119" actId="6549"/>
        <pc:sldMkLst>
          <pc:docMk/>
          <pc:sldMk cId="1671536264" sldId="338"/>
        </pc:sldMkLst>
        <pc:spChg chg="mod">
          <ac:chgData name="John Goldrick" userId="5685489af5ef2d96" providerId="LiveId" clId="{F27C28BD-1EF8-4105-A892-F78E92E84BF2}" dt="2022-12-17T08:55:30.568" v="119" actId="6549"/>
          <ac:spMkLst>
            <pc:docMk/>
            <pc:sldMk cId="1671536264" sldId="338"/>
            <ac:spMk id="2" creationId="{00000000-0000-0000-0000-000000000000}"/>
          </ac:spMkLst>
        </pc:spChg>
      </pc:sldChg>
      <pc:sldChg chg="modSp mod">
        <pc:chgData name="John Goldrick" userId="5685489af5ef2d96" providerId="LiveId" clId="{F27C28BD-1EF8-4105-A892-F78E92E84BF2}" dt="2022-12-17T08:56:04.299" v="121" actId="6549"/>
        <pc:sldMkLst>
          <pc:docMk/>
          <pc:sldMk cId="798589852" sldId="340"/>
        </pc:sldMkLst>
        <pc:spChg chg="mod">
          <ac:chgData name="John Goldrick" userId="5685489af5ef2d96" providerId="LiveId" clId="{F27C28BD-1EF8-4105-A892-F78E92E84BF2}" dt="2022-12-17T08:56:04.299" v="121" actId="6549"/>
          <ac:spMkLst>
            <pc:docMk/>
            <pc:sldMk cId="798589852" sldId="340"/>
            <ac:spMk id="2" creationId="{00000000-0000-0000-0000-000000000000}"/>
          </ac:spMkLst>
        </pc:spChg>
      </pc:sldChg>
      <pc:sldChg chg="modSp mod">
        <pc:chgData name="John Goldrick" userId="5685489af5ef2d96" providerId="LiveId" clId="{F27C28BD-1EF8-4105-A892-F78E92E84BF2}" dt="2022-12-17T08:56:27.006" v="122" actId="6549"/>
        <pc:sldMkLst>
          <pc:docMk/>
          <pc:sldMk cId="3262966912" sldId="341"/>
        </pc:sldMkLst>
        <pc:spChg chg="mod">
          <ac:chgData name="John Goldrick" userId="5685489af5ef2d96" providerId="LiveId" clId="{F27C28BD-1EF8-4105-A892-F78E92E84BF2}" dt="2022-12-17T08:56:27.006" v="122" actId="6549"/>
          <ac:spMkLst>
            <pc:docMk/>
            <pc:sldMk cId="3262966912" sldId="341"/>
            <ac:spMk id="2" creationId="{00000000-0000-0000-0000-000000000000}"/>
          </ac:spMkLst>
        </pc:spChg>
      </pc:sldChg>
      <pc:sldChg chg="modSp mod">
        <pc:chgData name="John Goldrick" userId="5685489af5ef2d96" providerId="LiveId" clId="{F27C28BD-1EF8-4105-A892-F78E92E84BF2}" dt="2022-12-17T08:56:45.316" v="130" actId="20577"/>
        <pc:sldMkLst>
          <pc:docMk/>
          <pc:sldMk cId="984080522" sldId="342"/>
        </pc:sldMkLst>
        <pc:spChg chg="mod">
          <ac:chgData name="John Goldrick" userId="5685489af5ef2d96" providerId="LiveId" clId="{F27C28BD-1EF8-4105-A892-F78E92E84BF2}" dt="2022-12-17T08:56:45.316" v="130" actId="20577"/>
          <ac:spMkLst>
            <pc:docMk/>
            <pc:sldMk cId="984080522" sldId="342"/>
            <ac:spMk id="2" creationId="{00000000-0000-0000-0000-000000000000}"/>
          </ac:spMkLst>
        </pc:spChg>
      </pc:sldChg>
      <pc:sldChg chg="modSp mod">
        <pc:chgData name="John Goldrick" userId="5685489af5ef2d96" providerId="LiveId" clId="{F27C28BD-1EF8-4105-A892-F78E92E84BF2}" dt="2022-12-17T08:57:19.312" v="131" actId="6549"/>
        <pc:sldMkLst>
          <pc:docMk/>
          <pc:sldMk cId="4147995595" sldId="344"/>
        </pc:sldMkLst>
        <pc:spChg chg="mod">
          <ac:chgData name="John Goldrick" userId="5685489af5ef2d96" providerId="LiveId" clId="{F27C28BD-1EF8-4105-A892-F78E92E84BF2}" dt="2022-12-17T08:57:19.312" v="131" actId="6549"/>
          <ac:spMkLst>
            <pc:docMk/>
            <pc:sldMk cId="4147995595" sldId="344"/>
            <ac:spMk id="6" creationId="{00000000-0000-0000-0000-000000000000}"/>
          </ac:spMkLst>
        </pc:spChg>
      </pc:sldChg>
      <pc:sldChg chg="modSp mod">
        <pc:chgData name="John Goldrick" userId="5685489af5ef2d96" providerId="LiveId" clId="{F27C28BD-1EF8-4105-A892-F78E92E84BF2}" dt="2022-12-17T08:57:30.421" v="132" actId="6549"/>
        <pc:sldMkLst>
          <pc:docMk/>
          <pc:sldMk cId="3226067394" sldId="345"/>
        </pc:sldMkLst>
        <pc:spChg chg="mod">
          <ac:chgData name="John Goldrick" userId="5685489af5ef2d96" providerId="LiveId" clId="{F27C28BD-1EF8-4105-A892-F78E92E84BF2}" dt="2022-12-17T08:57:30.421" v="132" actId="6549"/>
          <ac:spMkLst>
            <pc:docMk/>
            <pc:sldMk cId="3226067394" sldId="345"/>
            <ac:spMk id="2" creationId="{00000000-0000-0000-0000-000000000000}"/>
          </ac:spMkLst>
        </pc:spChg>
      </pc:sldChg>
      <pc:sldChg chg="modSp mod">
        <pc:chgData name="John Goldrick" userId="5685489af5ef2d96" providerId="LiveId" clId="{F27C28BD-1EF8-4105-A892-F78E92E84BF2}" dt="2022-12-17T08:59:43.500" v="137" actId="20577"/>
        <pc:sldMkLst>
          <pc:docMk/>
          <pc:sldMk cId="2348359355" sldId="347"/>
        </pc:sldMkLst>
        <pc:spChg chg="mod">
          <ac:chgData name="John Goldrick" userId="5685489af5ef2d96" providerId="LiveId" clId="{F27C28BD-1EF8-4105-A892-F78E92E84BF2}" dt="2022-12-17T08:59:43.500" v="137" actId="20577"/>
          <ac:spMkLst>
            <pc:docMk/>
            <pc:sldMk cId="2348359355" sldId="347"/>
            <ac:spMk id="2" creationId="{00000000-0000-0000-0000-000000000000}"/>
          </ac:spMkLst>
        </pc:spChg>
      </pc:sldChg>
      <pc:sldChg chg="modSp mod">
        <pc:chgData name="John Goldrick" userId="5685489af5ef2d96" providerId="LiveId" clId="{F27C28BD-1EF8-4105-A892-F78E92E84BF2}" dt="2022-11-24T17:56:29.311" v="25" actId="20577"/>
        <pc:sldMkLst>
          <pc:docMk/>
          <pc:sldMk cId="2230837052" sldId="360"/>
        </pc:sldMkLst>
        <pc:spChg chg="mod">
          <ac:chgData name="John Goldrick" userId="5685489af5ef2d96" providerId="LiveId" clId="{F27C28BD-1EF8-4105-A892-F78E92E84BF2}" dt="2022-11-24T17:56:29.311" v="25" actId="20577"/>
          <ac:spMkLst>
            <pc:docMk/>
            <pc:sldMk cId="2230837052" sldId="360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4271A-2987-4D9D-AFE6-8C69105F756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5604"/>
      </p:ext>
    </p:extLst>
  </p:cSld>
  <p:clrMapOvr>
    <a:masterClrMapping/>
  </p:clrMapOvr>
  <p:transition spd="slow" advClick="0" advTm="1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8FF70-2AFD-4D2D-9896-F1134D7AF3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99583"/>
      </p:ext>
    </p:extLst>
  </p:cSld>
  <p:clrMapOvr>
    <a:masterClrMapping/>
  </p:clrMapOvr>
  <p:transition spd="slow" advClick="0" advTm="1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1D280-12F5-47EB-A64C-D8BE5A21ED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174578"/>
      </p:ext>
    </p:extLst>
  </p:cSld>
  <p:clrMapOvr>
    <a:masterClrMapping/>
  </p:clrMapOvr>
  <p:transition spd="slow" advClick="0" advTm="12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78E9F-6A3A-49E5-9718-B3409D37D0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79681"/>
      </p:ext>
    </p:extLst>
  </p:cSld>
  <p:clrMapOvr>
    <a:masterClrMapping/>
  </p:clrMapOvr>
  <p:transition spd="slow" advClick="0" advTm="12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BAC0D-DCDA-486C-BE62-B7EEB0E763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39184"/>
      </p:ext>
    </p:extLst>
  </p:cSld>
  <p:clrMapOvr>
    <a:masterClrMapping/>
  </p:clrMapOvr>
  <p:transition spd="slow" advClick="0" advTm="12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DB6FD-8FBF-452C-8944-ACEF6C09CF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78949"/>
      </p:ext>
    </p:extLst>
  </p:cSld>
  <p:clrMapOvr>
    <a:masterClrMapping/>
  </p:clrMapOvr>
  <p:transition spd="slow" advClick="0" advTm="1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4E83A-4F90-4E53-B566-82CE10092F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26377"/>
      </p:ext>
    </p:extLst>
  </p:cSld>
  <p:clrMapOvr>
    <a:masterClrMapping/>
  </p:clrMapOvr>
  <p:transition spd="slow" advClick="0" advTm="1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C2C9A-52DB-45C1-81F6-9779FEFE9B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66176"/>
      </p:ext>
    </p:extLst>
  </p:cSld>
  <p:clrMapOvr>
    <a:masterClrMapping/>
  </p:clrMapOvr>
  <p:transition spd="slow" advClick="0" advTm="1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2E65F-0CCA-4CB7-B0DC-7CFDCFD286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16145"/>
      </p:ext>
    </p:extLst>
  </p:cSld>
  <p:clrMapOvr>
    <a:masterClrMapping/>
  </p:clrMapOvr>
  <p:transition spd="slow" advClick="0" advTm="1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670BF-1ED3-4D2B-B538-3B929BCA4E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999926"/>
      </p:ext>
    </p:extLst>
  </p:cSld>
  <p:clrMapOvr>
    <a:masterClrMapping/>
  </p:clrMapOvr>
  <p:transition spd="slow" advClick="0" advTm="1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6E2BB-9880-4864-BFC8-5C619456D1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393724"/>
      </p:ext>
    </p:extLst>
  </p:cSld>
  <p:clrMapOvr>
    <a:masterClrMapping/>
  </p:clrMapOvr>
  <p:transition spd="slow" advClick="0" advTm="1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D7D32-ACD8-4E59-88B8-A59511BDE3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55193"/>
      </p:ext>
    </p:extLst>
  </p:cSld>
  <p:clrMapOvr>
    <a:masterClrMapping/>
  </p:clrMapOvr>
  <p:transition spd="slow" advClick="0" advTm="1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90378-4B8A-48FE-989B-C694F3FA120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92162"/>
      </p:ext>
    </p:extLst>
  </p:cSld>
  <p:clrMapOvr>
    <a:masterClrMapping/>
  </p:clrMapOvr>
  <p:transition spd="slow" advClick="0" advTm="1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FC3B1-E88E-4AE9-A8DE-05886D7801E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0075"/>
      </p:ext>
    </p:extLst>
  </p:cSld>
  <p:clrMapOvr>
    <a:masterClrMapping/>
  </p:clrMapOvr>
  <p:transition spd="slow" advClick="0" advTm="1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356554-48EE-4FE5-91AB-F6E6E17BFC16}" type="slidenum">
              <a:rPr lang="en-US">
                <a:solidFill>
                  <a:srgbClr val="FFFFFF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5369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 advClick="0" advTm="12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microsoft.com/office/2007/relationships/hdphoto" Target="../media/hdphoto13.wdp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3.jpe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8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6.wdp"/><Relationship Id="rId4" Type="http://schemas.openxmlformats.org/officeDocument/2006/relationships/image" Target="../media/image114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27.wdp"/><Relationship Id="rId4" Type="http://schemas.openxmlformats.org/officeDocument/2006/relationships/image" Target="../media/image124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3.jpeg"/><Relationship Id="rId5" Type="http://schemas.microsoft.com/office/2007/relationships/hdphoto" Target="../media/hdphoto29.wdp"/><Relationship Id="rId4" Type="http://schemas.openxmlformats.org/officeDocument/2006/relationships/image" Target="../media/image132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1.jpeg"/><Relationship Id="rId4" Type="http://schemas.microsoft.com/office/2007/relationships/hdphoto" Target="../media/hdphoto30.wdp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92" y="457200"/>
            <a:ext cx="8928100" cy="309245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Exploring Britain</a:t>
            </a:r>
            <a:br>
              <a:rPr lang="en-GB" sz="3200" dirty="0"/>
            </a:br>
            <a:br>
              <a:rPr lang="en-GB" sz="3200" dirty="0"/>
            </a:br>
            <a:r>
              <a:rPr lang="en-GB" sz="3400" dirty="0"/>
              <a:t>Boating North</a:t>
            </a:r>
            <a:br>
              <a:rPr lang="en-GB" sz="3400" dirty="0"/>
            </a:br>
            <a:br>
              <a:rPr lang="en-GB" sz="3400" dirty="0"/>
            </a:br>
            <a:r>
              <a:rPr lang="en-GB" sz="3400" dirty="0"/>
              <a:t>Chapter 8</a:t>
            </a:r>
            <a:br>
              <a:rPr lang="en-GB" sz="3400" dirty="0"/>
            </a:br>
            <a:endParaRPr lang="en-US" sz="40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657600"/>
            <a:ext cx="8424987" cy="3043808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Spurn Head to Edinburgh </a:t>
            </a:r>
          </a:p>
          <a:p>
            <a:pPr eaLnBrk="1" hangingPunct="1">
              <a:defRPr/>
            </a:pPr>
            <a:endParaRPr lang="en-GB" sz="2000" dirty="0"/>
          </a:p>
          <a:p>
            <a:pPr eaLnBrk="1" hangingPunct="1">
              <a:defRPr/>
            </a:pPr>
            <a:r>
              <a:rPr lang="en-GB" dirty="0"/>
              <a:t>14</a:t>
            </a:r>
            <a:r>
              <a:rPr lang="en-GB" baseline="30000" dirty="0"/>
              <a:t>th</a:t>
            </a:r>
            <a:r>
              <a:rPr lang="en-GB" dirty="0"/>
              <a:t> May to</a:t>
            </a:r>
          </a:p>
          <a:p>
            <a:pPr eaLnBrk="1" hangingPunct="1">
              <a:defRPr/>
            </a:pPr>
            <a:r>
              <a:rPr lang="en-GB" dirty="0"/>
              <a:t>6</a:t>
            </a:r>
            <a:r>
              <a:rPr lang="en-GB" baseline="30000" dirty="0"/>
              <a:t>th</a:t>
            </a:r>
            <a:r>
              <a:rPr lang="en-GB" dirty="0"/>
              <a:t> June 2012 </a:t>
            </a:r>
          </a:p>
        </p:txBody>
      </p:sp>
    </p:spTree>
    <p:extLst>
      <p:ext uri="{BB962C8B-B14F-4D97-AF65-F5344CB8AC3E}">
        <p14:creationId xmlns:p14="http://schemas.microsoft.com/office/powerpoint/2010/main" val="1439587792"/>
      </p:ext>
    </p:extLst>
  </p:cSld>
  <p:clrMapOvr>
    <a:masterClrMapping/>
  </p:clrMapOvr>
  <p:transition spd="slow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2590800"/>
            <a:ext cx="9144000" cy="762000"/>
          </a:xfrm>
        </p:spPr>
        <p:txBody>
          <a:bodyPr/>
          <a:lstStyle/>
          <a:p>
            <a:r>
              <a:rPr lang="en-GB" sz="2400" dirty="0"/>
              <a:t>To spend the night in fascinating </a:t>
            </a:r>
            <a:r>
              <a:rPr lang="en-GB" sz="2400" dirty="0" err="1"/>
              <a:t>Southwold</a:t>
            </a:r>
            <a:r>
              <a:rPr lang="en-GB" sz="2400" dirty="0"/>
              <a:t> Harbour.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6" t="5192" r="306" b="5657"/>
          <a:stretch/>
        </p:blipFill>
        <p:spPr>
          <a:xfrm>
            <a:off x="152400" y="3429000"/>
            <a:ext cx="4353885" cy="335354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2" t="-113" r="2197" b="5516"/>
          <a:stretch/>
        </p:blipFill>
        <p:spPr>
          <a:xfrm>
            <a:off x="4648200" y="3429000"/>
            <a:ext cx="4350058" cy="3327430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924" r="-143" b="39019"/>
          <a:stretch/>
        </p:blipFill>
        <p:spPr>
          <a:xfrm>
            <a:off x="152400" y="152400"/>
            <a:ext cx="8876190" cy="2396971"/>
          </a:xfrm>
        </p:spPr>
      </p:pic>
    </p:spTree>
    <p:extLst>
      <p:ext uri="{BB962C8B-B14F-4D97-AF65-F5344CB8AC3E}">
        <p14:creationId xmlns:p14="http://schemas.microsoft.com/office/powerpoint/2010/main" val="461725946"/>
      </p:ext>
    </p:extLst>
  </p:cSld>
  <p:clrMapOvr>
    <a:masterClrMapping/>
  </p:clrMapOvr>
  <p:transition spd="slow" advClick="0" advTm="1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304800"/>
            <a:ext cx="4724400" cy="1600200"/>
          </a:xfrm>
        </p:spPr>
        <p:txBody>
          <a:bodyPr/>
          <a:lstStyle/>
          <a:p>
            <a:r>
              <a:rPr lang="en-GB" sz="2400" dirty="0"/>
              <a:t>Tonic can travel fast in the right conditions and is a past competitor of the </a:t>
            </a:r>
            <a:r>
              <a:rPr lang="en-GB" sz="2400" dirty="0" err="1"/>
              <a:t>Fastnet</a:t>
            </a:r>
            <a:r>
              <a:rPr lang="en-GB" sz="2400" dirty="0"/>
              <a:t> Race.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19400"/>
            <a:ext cx="5156200" cy="386715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6" t="1364" r="272" b="-1"/>
          <a:stretch/>
        </p:blipFill>
        <p:spPr>
          <a:xfrm>
            <a:off x="5486400" y="152400"/>
            <a:ext cx="3529614" cy="6579639"/>
          </a:xfrm>
        </p:spPr>
      </p:pic>
    </p:spTree>
    <p:extLst>
      <p:ext uri="{BB962C8B-B14F-4D97-AF65-F5344CB8AC3E}">
        <p14:creationId xmlns:p14="http://schemas.microsoft.com/office/powerpoint/2010/main" val="2140553340"/>
      </p:ext>
    </p:extLst>
  </p:cSld>
  <p:clrMapOvr>
    <a:masterClrMapping/>
  </p:clrMapOvr>
  <p:transition spd="slow" advClick="0" advTm="12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740"/>
            <a:ext cx="9144000" cy="534140"/>
          </a:xfrm>
        </p:spPr>
        <p:txBody>
          <a:bodyPr/>
          <a:lstStyle/>
          <a:p>
            <a:r>
              <a:rPr lang="en-GB" sz="2400" dirty="0"/>
              <a:t>And conditions did become challenging crossing The Wash.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" b="4891"/>
          <a:stretch/>
        </p:blipFill>
        <p:spPr>
          <a:xfrm>
            <a:off x="152400" y="557320"/>
            <a:ext cx="8839200" cy="6164556"/>
          </a:xfrm>
        </p:spPr>
      </p:pic>
    </p:spTree>
    <p:extLst>
      <p:ext uri="{BB962C8B-B14F-4D97-AF65-F5344CB8AC3E}">
        <p14:creationId xmlns:p14="http://schemas.microsoft.com/office/powerpoint/2010/main" val="1350357872"/>
      </p:ext>
    </p:extLst>
  </p:cSld>
  <p:clrMapOvr>
    <a:masterClrMapping/>
  </p:clrMapOvr>
  <p:transition spd="slow" advClick="0" advTm="12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62600" y="152400"/>
            <a:ext cx="3505200" cy="3352800"/>
          </a:xfrm>
        </p:spPr>
        <p:txBody>
          <a:bodyPr/>
          <a:lstStyle/>
          <a:p>
            <a:r>
              <a:rPr lang="en-GB" sz="2400" dirty="0"/>
              <a:t>To reach the gas rigs of the North Sea and our overnight passage across the mouth of the Humber, the real </a:t>
            </a:r>
            <a:br>
              <a:rPr lang="en-GB" sz="2400" dirty="0"/>
            </a:br>
            <a:r>
              <a:rPr lang="en-GB" sz="2400" dirty="0"/>
              <a:t> start of this trip.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57600"/>
            <a:ext cx="4064000" cy="304800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" t="10354"/>
          <a:stretch/>
        </p:blipFill>
        <p:spPr>
          <a:xfrm>
            <a:off x="4412202" y="3648722"/>
            <a:ext cx="4553998" cy="305687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4" r="-73" b="7138"/>
          <a:stretch/>
        </p:blipFill>
        <p:spPr>
          <a:xfrm>
            <a:off x="152400" y="152400"/>
            <a:ext cx="5334000" cy="3362676"/>
          </a:xfrm>
        </p:spPr>
      </p:pic>
    </p:spTree>
    <p:extLst>
      <p:ext uri="{BB962C8B-B14F-4D97-AF65-F5344CB8AC3E}">
        <p14:creationId xmlns:p14="http://schemas.microsoft.com/office/powerpoint/2010/main" val="312536122"/>
      </p:ext>
    </p:extLst>
  </p:cSld>
  <p:clrMapOvr>
    <a:masterClrMapping/>
  </p:clrMapOvr>
  <p:transition spd="slow" advClick="0" advTm="12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en-GB" sz="2400" dirty="0"/>
              <a:t>And so to daybreak, near Scarborough, on 14</a:t>
            </a:r>
            <a:r>
              <a:rPr lang="en-GB" sz="2400" baseline="30000" dirty="0"/>
              <a:t>th</a:t>
            </a:r>
            <a:r>
              <a:rPr lang="en-GB" sz="2400" dirty="0"/>
              <a:t> May 2012.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" b="2085"/>
          <a:stretch/>
        </p:blipFill>
        <p:spPr>
          <a:xfrm>
            <a:off x="304800" y="553376"/>
            <a:ext cx="8534400" cy="6131510"/>
          </a:xfrm>
        </p:spPr>
      </p:pic>
    </p:spTree>
    <p:extLst>
      <p:ext uri="{BB962C8B-B14F-4D97-AF65-F5344CB8AC3E}">
        <p14:creationId xmlns:p14="http://schemas.microsoft.com/office/powerpoint/2010/main" val="2259027760"/>
      </p:ext>
    </p:extLst>
  </p:cSld>
  <p:clrMapOvr>
    <a:masterClrMapping/>
  </p:clrMapOvr>
  <p:transition spd="slow" advClick="0" advTm="1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GB" sz="2400" dirty="0"/>
              <a:t>As we look towards </a:t>
            </a:r>
            <a:r>
              <a:rPr lang="en-GB" sz="2400" dirty="0" err="1"/>
              <a:t>Ravenscar</a:t>
            </a:r>
            <a:r>
              <a:rPr lang="en-GB" sz="2400" dirty="0"/>
              <a:t> and Robin Hood’s Bay.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" r="-28" b="5044"/>
          <a:stretch/>
        </p:blipFill>
        <p:spPr>
          <a:xfrm>
            <a:off x="152400" y="550416"/>
            <a:ext cx="8814047" cy="6172199"/>
          </a:xfrm>
        </p:spPr>
      </p:pic>
    </p:spTree>
    <p:extLst>
      <p:ext uri="{BB962C8B-B14F-4D97-AF65-F5344CB8AC3E}">
        <p14:creationId xmlns:p14="http://schemas.microsoft.com/office/powerpoint/2010/main" val="2130664758"/>
      </p:ext>
    </p:extLst>
  </p:cSld>
  <p:clrMapOvr>
    <a:masterClrMapping/>
  </p:clrMapOvr>
  <p:transition spd="slow" advClick="0" advTm="1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00600" y="381000"/>
            <a:ext cx="3962400" cy="2057400"/>
          </a:xfrm>
        </p:spPr>
        <p:txBody>
          <a:bodyPr/>
          <a:lstStyle/>
          <a:p>
            <a:r>
              <a:rPr lang="en-GB" sz="2400" dirty="0"/>
              <a:t>As Tonic passes Ravenscar with Whitby our</a:t>
            </a:r>
            <a:br>
              <a:rPr lang="en-GB" sz="2400" dirty="0"/>
            </a:br>
            <a:r>
              <a:rPr lang="en-GB" sz="2400" dirty="0"/>
              <a:t>next port of call.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575" r="-453" b="1809"/>
          <a:stretch/>
        </p:blipFill>
        <p:spPr>
          <a:xfrm>
            <a:off x="152399" y="150920"/>
            <a:ext cx="4490621" cy="3071674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1" r="19969"/>
          <a:stretch/>
        </p:blipFill>
        <p:spPr>
          <a:xfrm>
            <a:off x="5334001" y="3382392"/>
            <a:ext cx="3659080" cy="332172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46" r="55" b="6332"/>
          <a:stretch/>
        </p:blipFill>
        <p:spPr>
          <a:xfrm>
            <a:off x="152400" y="3381330"/>
            <a:ext cx="5029200" cy="3329449"/>
          </a:xfrm>
        </p:spPr>
      </p:pic>
    </p:spTree>
    <p:extLst>
      <p:ext uri="{BB962C8B-B14F-4D97-AF65-F5344CB8AC3E}">
        <p14:creationId xmlns:p14="http://schemas.microsoft.com/office/powerpoint/2010/main" val="2843365397"/>
      </p:ext>
    </p:extLst>
  </p:cSld>
  <p:clrMapOvr>
    <a:masterClrMapping/>
  </p:clrMapOvr>
  <p:transition spd="slow" advClick="0" advTm="1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740"/>
            <a:ext cx="8229600" cy="686540"/>
          </a:xfrm>
        </p:spPr>
        <p:txBody>
          <a:bodyPr/>
          <a:lstStyle/>
          <a:p>
            <a:r>
              <a:rPr lang="en-GB" sz="2400" dirty="0"/>
              <a:t>The approach to Whitby is spectacular.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71" r="279" b="2356"/>
          <a:stretch/>
        </p:blipFill>
        <p:spPr>
          <a:xfrm>
            <a:off x="152400" y="674703"/>
            <a:ext cx="8822924" cy="6010182"/>
          </a:xfrm>
        </p:spPr>
      </p:pic>
    </p:spTree>
    <p:extLst>
      <p:ext uri="{BB962C8B-B14F-4D97-AF65-F5344CB8AC3E}">
        <p14:creationId xmlns:p14="http://schemas.microsoft.com/office/powerpoint/2010/main" val="3820540086"/>
      </p:ext>
    </p:extLst>
  </p:cSld>
  <p:clrMapOvr>
    <a:masterClrMapping/>
  </p:clrMapOvr>
  <p:transition spd="slow" advClick="0" advTm="12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20200" cy="685800"/>
          </a:xfrm>
        </p:spPr>
        <p:txBody>
          <a:bodyPr/>
          <a:lstStyle/>
          <a:p>
            <a:r>
              <a:rPr lang="en-GB" sz="2400" dirty="0"/>
              <a:t>Whitby harbour entrance, with double breakwaters, can be tricky.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11" r="224" b="6617"/>
          <a:stretch/>
        </p:blipFill>
        <p:spPr>
          <a:xfrm>
            <a:off x="152400" y="736847"/>
            <a:ext cx="8805169" cy="6001304"/>
          </a:xfrm>
        </p:spPr>
      </p:pic>
    </p:spTree>
    <p:extLst>
      <p:ext uri="{BB962C8B-B14F-4D97-AF65-F5344CB8AC3E}">
        <p14:creationId xmlns:p14="http://schemas.microsoft.com/office/powerpoint/2010/main" val="1499262542"/>
      </p:ext>
    </p:extLst>
  </p:cSld>
  <p:clrMapOvr>
    <a:masterClrMapping/>
  </p:clrMapOvr>
  <p:transition spd="slow" advClick="0" advTm="1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5893"/>
            <a:ext cx="9067800" cy="507507"/>
          </a:xfrm>
        </p:spPr>
        <p:txBody>
          <a:bodyPr/>
          <a:lstStyle/>
          <a:p>
            <a:r>
              <a:rPr lang="en-GB" sz="2400" dirty="0"/>
              <a:t>We enter under engine power.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2" b="7479"/>
          <a:stretch/>
        </p:blipFill>
        <p:spPr>
          <a:xfrm>
            <a:off x="152400" y="609600"/>
            <a:ext cx="8839200" cy="6123657"/>
          </a:xfrm>
        </p:spPr>
      </p:pic>
    </p:spTree>
    <p:extLst>
      <p:ext uri="{BB962C8B-B14F-4D97-AF65-F5344CB8AC3E}">
        <p14:creationId xmlns:p14="http://schemas.microsoft.com/office/powerpoint/2010/main" val="3561618251"/>
      </p:ext>
    </p:extLst>
  </p:cSld>
  <p:clrMapOvr>
    <a:masterClrMapping/>
  </p:clrMapOvr>
  <p:transition spd="slow" advClick="0" advTm="1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GB" sz="2400" dirty="0"/>
              <a:t>We pick up our tale in the North Sea, just off</a:t>
            </a:r>
            <a:br>
              <a:rPr lang="en-GB" sz="2400" dirty="0"/>
            </a:br>
            <a:r>
              <a:rPr lang="en-GB" sz="2400" dirty="0"/>
              <a:t>Spurn Head, with darkness beginning to fall.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52" r="163" b="1107"/>
          <a:stretch/>
        </p:blipFill>
        <p:spPr>
          <a:xfrm>
            <a:off x="152400" y="772357"/>
            <a:ext cx="8796291" cy="5896992"/>
          </a:xfrm>
        </p:spPr>
      </p:pic>
    </p:spTree>
    <p:extLst>
      <p:ext uri="{BB962C8B-B14F-4D97-AF65-F5344CB8AC3E}">
        <p14:creationId xmlns:p14="http://schemas.microsoft.com/office/powerpoint/2010/main" val="830924143"/>
      </p:ext>
    </p:extLst>
  </p:cSld>
  <p:clrMapOvr>
    <a:masterClrMapping/>
  </p:clrMapOvr>
  <p:transition spd="slow" advClick="0" advTm="12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en-GB" sz="2400" dirty="0"/>
              <a:t>Then, when conditions permit, drop the sail.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9"/>
          <a:stretch/>
        </p:blipFill>
        <p:spPr>
          <a:xfrm>
            <a:off x="228600" y="533400"/>
            <a:ext cx="8721699" cy="6162583"/>
          </a:xfrm>
        </p:spPr>
      </p:pic>
    </p:spTree>
    <p:extLst>
      <p:ext uri="{BB962C8B-B14F-4D97-AF65-F5344CB8AC3E}">
        <p14:creationId xmlns:p14="http://schemas.microsoft.com/office/powerpoint/2010/main" val="3258815507"/>
      </p:ext>
    </p:extLst>
  </p:cSld>
  <p:clrMapOvr>
    <a:masterClrMapping/>
  </p:clrMapOvr>
  <p:transition spd="slow" advClick="0" advTm="12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3505200"/>
            <a:ext cx="3886200" cy="3200400"/>
          </a:xfrm>
        </p:spPr>
        <p:txBody>
          <a:bodyPr/>
          <a:lstStyle/>
          <a:p>
            <a:r>
              <a:rPr lang="en-GB" sz="2400" dirty="0"/>
              <a:t>We had to moor at the waiting pier to await Town Bridge, only swung around high tide.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It is then free time</a:t>
            </a:r>
            <a:br>
              <a:rPr lang="en-GB" sz="2400" dirty="0"/>
            </a:br>
            <a:r>
              <a:rPr lang="en-GB" sz="2400" dirty="0"/>
              <a:t>for the crew.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152400"/>
            <a:ext cx="4267200" cy="32004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3" b="10157"/>
          <a:stretch/>
        </p:blipFill>
        <p:spPr>
          <a:xfrm>
            <a:off x="4191000" y="3505199"/>
            <a:ext cx="4761871" cy="322749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" b="3865"/>
          <a:stretch/>
        </p:blipFill>
        <p:spPr>
          <a:xfrm>
            <a:off x="152399" y="152400"/>
            <a:ext cx="4437953" cy="3200400"/>
          </a:xfrm>
        </p:spPr>
      </p:pic>
    </p:spTree>
    <p:extLst>
      <p:ext uri="{BB962C8B-B14F-4D97-AF65-F5344CB8AC3E}">
        <p14:creationId xmlns:p14="http://schemas.microsoft.com/office/powerpoint/2010/main" val="676214901"/>
      </p:ext>
    </p:extLst>
  </p:cSld>
  <p:clrMapOvr>
    <a:masterClrMapping/>
  </p:clrMapOvr>
  <p:transition spd="slow" advClick="0" advTm="12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GB" sz="2400" dirty="0"/>
              <a:t>And a treat awaits the discerning. Whitby kippers. Delicious!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"/>
          <a:stretch/>
        </p:blipFill>
        <p:spPr>
          <a:xfrm>
            <a:off x="381000" y="532003"/>
            <a:ext cx="8382000" cy="6180255"/>
          </a:xfrm>
        </p:spPr>
      </p:pic>
    </p:spTree>
    <p:extLst>
      <p:ext uri="{BB962C8B-B14F-4D97-AF65-F5344CB8AC3E}">
        <p14:creationId xmlns:p14="http://schemas.microsoft.com/office/powerpoint/2010/main" val="3980714930"/>
      </p:ext>
    </p:extLst>
  </p:cSld>
  <p:clrMapOvr>
    <a:masterClrMapping/>
  </p:clrMapOvr>
  <p:transition spd="slow" advClick="0" advTm="12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276600" y="76200"/>
            <a:ext cx="2971800" cy="3352800"/>
          </a:xfrm>
        </p:spPr>
        <p:txBody>
          <a:bodyPr/>
          <a:lstStyle/>
          <a:p>
            <a:r>
              <a:rPr lang="en-GB" sz="2400" dirty="0"/>
              <a:t>Whitby is a  </a:t>
            </a:r>
            <a:br>
              <a:rPr lang="en-GB" sz="2400" dirty="0"/>
            </a:br>
            <a:r>
              <a:rPr lang="en-GB" sz="2400" dirty="0"/>
              <a:t>fascinating</a:t>
            </a:r>
            <a:br>
              <a:rPr lang="en-GB" sz="2400" dirty="0"/>
            </a:br>
            <a:r>
              <a:rPr lang="en-GB" sz="2400" dirty="0"/>
              <a:t> little town.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Both down by</a:t>
            </a:r>
            <a:br>
              <a:rPr lang="en-GB" sz="2400" dirty="0"/>
            </a:br>
            <a:r>
              <a:rPr lang="en-GB" sz="2400" dirty="0"/>
              <a:t>the harbour.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841" r="309" b="2587"/>
          <a:stretch/>
        </p:blipFill>
        <p:spPr>
          <a:xfrm>
            <a:off x="152400" y="152400"/>
            <a:ext cx="3114583" cy="3522955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" b="4609"/>
          <a:stretch/>
        </p:blipFill>
        <p:spPr>
          <a:xfrm>
            <a:off x="4876800" y="3809999"/>
            <a:ext cx="4063014" cy="2926063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t="7688" r="601"/>
          <a:stretch/>
        </p:blipFill>
        <p:spPr>
          <a:xfrm>
            <a:off x="6248400" y="152400"/>
            <a:ext cx="2705470" cy="3483118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" b="11209"/>
          <a:stretch/>
        </p:blipFill>
        <p:spPr>
          <a:xfrm>
            <a:off x="152399" y="3810000"/>
            <a:ext cx="4384571" cy="2918534"/>
          </a:xfrm>
        </p:spPr>
      </p:pic>
    </p:spTree>
    <p:extLst>
      <p:ext uri="{BB962C8B-B14F-4D97-AF65-F5344CB8AC3E}">
        <p14:creationId xmlns:p14="http://schemas.microsoft.com/office/powerpoint/2010/main" val="450773183"/>
      </p:ext>
    </p:extLst>
  </p:cSld>
  <p:clrMapOvr>
    <a:masterClrMapping/>
  </p:clrMapOvr>
  <p:transition spd="slow" advClick="0" advTm="12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486400" y="152400"/>
            <a:ext cx="3657600" cy="3048000"/>
          </a:xfrm>
        </p:spPr>
        <p:txBody>
          <a:bodyPr/>
          <a:lstStyle/>
          <a:p>
            <a:r>
              <a:rPr lang="en-GB" sz="2400" dirty="0"/>
              <a:t>And up by the abbey.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From where we look northwards, along the  route of tomorrow’s trip.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But the forecast is poor.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2" r="430" b="18252"/>
          <a:stretch/>
        </p:blipFill>
        <p:spPr>
          <a:xfrm>
            <a:off x="152400" y="228599"/>
            <a:ext cx="5334000" cy="303564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48050"/>
            <a:ext cx="4343400" cy="325755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29000"/>
            <a:ext cx="4318000" cy="3238500"/>
          </a:xfrm>
        </p:spPr>
      </p:pic>
    </p:spTree>
    <p:extLst>
      <p:ext uri="{BB962C8B-B14F-4D97-AF65-F5344CB8AC3E}">
        <p14:creationId xmlns:p14="http://schemas.microsoft.com/office/powerpoint/2010/main" val="4271134525"/>
      </p:ext>
    </p:extLst>
  </p:cSld>
  <p:clrMapOvr>
    <a:masterClrMapping/>
  </p:clrMapOvr>
  <p:transition spd="slow" advClick="0" advTm="14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533400"/>
          </a:xfrm>
        </p:spPr>
        <p:txBody>
          <a:bodyPr/>
          <a:lstStyle/>
          <a:p>
            <a:r>
              <a:rPr lang="en-GB" sz="2400" dirty="0"/>
              <a:t>No fishing trips are heading out to sea at the moment!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" b="4261"/>
          <a:stretch/>
        </p:blipFill>
        <p:spPr>
          <a:xfrm>
            <a:off x="228600" y="566691"/>
            <a:ext cx="8686800" cy="6114495"/>
          </a:xfrm>
        </p:spPr>
      </p:pic>
    </p:spTree>
    <p:extLst>
      <p:ext uri="{BB962C8B-B14F-4D97-AF65-F5344CB8AC3E}">
        <p14:creationId xmlns:p14="http://schemas.microsoft.com/office/powerpoint/2010/main" val="1788289304"/>
      </p:ext>
    </p:extLst>
  </p:cSld>
  <p:clrMapOvr>
    <a:masterClrMapping/>
  </p:clrMapOvr>
  <p:transition spd="slow" advClick="0" advTm="12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609600"/>
          </a:xfrm>
        </p:spPr>
        <p:txBody>
          <a:bodyPr/>
          <a:lstStyle/>
          <a:p>
            <a:r>
              <a:rPr lang="en-GB" sz="2400" dirty="0"/>
              <a:t>But we are going and young Paul, also a diving instructor,</a:t>
            </a:r>
            <a:br>
              <a:rPr lang="en-GB" sz="2400" dirty="0"/>
            </a:br>
            <a:r>
              <a:rPr lang="en-GB" sz="2400" dirty="0"/>
              <a:t>is at the helm for our Whitby departure at 05.06.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59" r="67" b="5080"/>
          <a:stretch/>
        </p:blipFill>
        <p:spPr>
          <a:xfrm>
            <a:off x="228600" y="685800"/>
            <a:ext cx="8604682" cy="6048652"/>
          </a:xfrm>
        </p:spPr>
      </p:pic>
    </p:spTree>
    <p:extLst>
      <p:ext uri="{BB962C8B-B14F-4D97-AF65-F5344CB8AC3E}">
        <p14:creationId xmlns:p14="http://schemas.microsoft.com/office/powerpoint/2010/main" val="1088730357"/>
      </p:ext>
    </p:extLst>
  </p:cSld>
  <p:clrMapOvr>
    <a:masterClrMapping/>
  </p:clrMapOvr>
  <p:transition spd="slow" advClick="0" advTm="12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38"/>
            <a:ext cx="8229600" cy="601462"/>
          </a:xfrm>
        </p:spPr>
        <p:txBody>
          <a:bodyPr/>
          <a:lstStyle/>
          <a:p>
            <a:r>
              <a:rPr lang="en-GB" sz="2400" dirty="0"/>
              <a:t>And we are soon battling with an angry sea</a:t>
            </a:r>
            <a:br>
              <a:rPr lang="en-GB" sz="2400" dirty="0"/>
            </a:br>
            <a:r>
              <a:rPr lang="en-GB" sz="2400" dirty="0"/>
              <a:t>as the Cleveland coastline stretches ahead.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" r="188" b="7853"/>
          <a:stretch/>
        </p:blipFill>
        <p:spPr>
          <a:xfrm>
            <a:off x="152400" y="685800"/>
            <a:ext cx="8839200" cy="6035866"/>
          </a:xfrm>
        </p:spPr>
      </p:pic>
    </p:spTree>
    <p:extLst>
      <p:ext uri="{BB962C8B-B14F-4D97-AF65-F5344CB8AC3E}">
        <p14:creationId xmlns:p14="http://schemas.microsoft.com/office/powerpoint/2010/main" val="1135565012"/>
      </p:ext>
    </p:extLst>
  </p:cSld>
  <p:clrMapOvr>
    <a:masterClrMapping/>
  </p:clrMapOvr>
  <p:transition spd="slow" advClick="0" advTm="12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1" y="0"/>
            <a:ext cx="9067800" cy="457200"/>
          </a:xfrm>
        </p:spPr>
        <p:txBody>
          <a:bodyPr/>
          <a:lstStyle/>
          <a:p>
            <a:r>
              <a:rPr lang="en-GB" sz="2400" dirty="0"/>
              <a:t>Paul, as acting skipper, has plenty to think about.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8" r="162"/>
          <a:stretch/>
        </p:blipFill>
        <p:spPr>
          <a:xfrm>
            <a:off x="228600" y="537709"/>
            <a:ext cx="8686800" cy="6176029"/>
          </a:xfrm>
        </p:spPr>
      </p:pic>
    </p:spTree>
    <p:extLst>
      <p:ext uri="{BB962C8B-B14F-4D97-AF65-F5344CB8AC3E}">
        <p14:creationId xmlns:p14="http://schemas.microsoft.com/office/powerpoint/2010/main" val="1021756923"/>
      </p:ext>
    </p:extLst>
  </p:cSld>
  <p:clrMapOvr>
    <a:masterClrMapping/>
  </p:clrMapOvr>
  <p:transition spd="slow" advClick="0" advTm="12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en-GB" sz="2400" dirty="0"/>
              <a:t>As the waves pound the boat. This is a Force 7, Near Gale.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11" r="123" b="2934"/>
          <a:stretch/>
        </p:blipFill>
        <p:spPr>
          <a:xfrm>
            <a:off x="228600" y="514392"/>
            <a:ext cx="8686800" cy="6154958"/>
          </a:xfrm>
        </p:spPr>
      </p:pic>
    </p:spTree>
    <p:extLst>
      <p:ext uri="{BB962C8B-B14F-4D97-AF65-F5344CB8AC3E}">
        <p14:creationId xmlns:p14="http://schemas.microsoft.com/office/powerpoint/2010/main" val="3667831625"/>
      </p:ext>
    </p:extLst>
  </p:cSld>
  <p:clrMapOvr>
    <a:masterClrMapping/>
  </p:clrMapOvr>
  <p:transition spd="slow" advClick="0" advTm="1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914400"/>
          </a:xfrm>
        </p:spPr>
        <p:txBody>
          <a:bodyPr/>
          <a:lstStyle/>
          <a:p>
            <a:r>
              <a:rPr lang="en-GB" sz="2400" dirty="0"/>
              <a:t>We are aboard rolling yacht Tonic and Humber</a:t>
            </a:r>
            <a:br>
              <a:rPr lang="en-GB" sz="2400" dirty="0"/>
            </a:br>
            <a:r>
              <a:rPr lang="en-GB" sz="2400" dirty="0"/>
              <a:t>bound shipping lanes are busy with traffic.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53" b="10730"/>
          <a:stretch/>
        </p:blipFill>
        <p:spPr>
          <a:xfrm>
            <a:off x="457200" y="990600"/>
            <a:ext cx="8153400" cy="5467308"/>
          </a:xfrm>
        </p:spPr>
      </p:pic>
    </p:spTree>
    <p:extLst>
      <p:ext uri="{BB962C8B-B14F-4D97-AF65-F5344CB8AC3E}">
        <p14:creationId xmlns:p14="http://schemas.microsoft.com/office/powerpoint/2010/main" val="158761780"/>
      </p:ext>
    </p:extLst>
  </p:cSld>
  <p:clrMapOvr>
    <a:masterClrMapping/>
  </p:clrMapOvr>
  <p:transition spd="slow" advClick="0" advTm="12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GB" sz="2400" dirty="0"/>
              <a:t>We tack along the coast and by 7.30 are passing </a:t>
            </a:r>
            <a:r>
              <a:rPr lang="en-GB" sz="2400" dirty="0" err="1"/>
              <a:t>Boulby</a:t>
            </a:r>
            <a:r>
              <a:rPr lang="en-GB" sz="2400" dirty="0"/>
              <a:t> Potash, Europe’s second deepest mine, nearly a mile deep.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7120" r="131" b="1226"/>
          <a:stretch/>
        </p:blipFill>
        <p:spPr>
          <a:xfrm>
            <a:off x="228600" y="762000"/>
            <a:ext cx="8711214" cy="5996125"/>
          </a:xfrm>
        </p:spPr>
      </p:pic>
    </p:spTree>
    <p:extLst>
      <p:ext uri="{BB962C8B-B14F-4D97-AF65-F5344CB8AC3E}">
        <p14:creationId xmlns:p14="http://schemas.microsoft.com/office/powerpoint/2010/main" val="573718223"/>
      </p:ext>
    </p:extLst>
  </p:cSld>
  <p:clrMapOvr>
    <a:masterClrMapping/>
  </p:clrMapOvr>
  <p:transition spd="slow" advClick="0" advTm="12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398" y="0"/>
            <a:ext cx="9144000" cy="685800"/>
          </a:xfrm>
        </p:spPr>
        <p:txBody>
          <a:bodyPr/>
          <a:lstStyle/>
          <a:p>
            <a:r>
              <a:rPr lang="en-GB" sz="2400" dirty="0"/>
              <a:t>Only the experts helm today. The main sail is reefed to 2nd reef to reduce sail area and any smoother water is nearer the coast.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9" r="-16" b="6204"/>
          <a:stretch/>
        </p:blipFill>
        <p:spPr>
          <a:xfrm>
            <a:off x="228600" y="838200"/>
            <a:ext cx="8702336" cy="5859263"/>
          </a:xfrm>
        </p:spPr>
      </p:pic>
    </p:spTree>
    <p:extLst>
      <p:ext uri="{BB962C8B-B14F-4D97-AF65-F5344CB8AC3E}">
        <p14:creationId xmlns:p14="http://schemas.microsoft.com/office/powerpoint/2010/main" val="3990249950"/>
      </p:ext>
    </p:extLst>
  </p:cSld>
  <p:clrMapOvr>
    <a:masterClrMapping/>
  </p:clrMapOvr>
  <p:transition spd="slow" advClick="0" advTm="12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8138"/>
            <a:ext cx="9296400" cy="525262"/>
          </a:xfrm>
        </p:spPr>
        <p:txBody>
          <a:bodyPr/>
          <a:lstStyle/>
          <a:p>
            <a:r>
              <a:rPr lang="en-GB" sz="2400" dirty="0"/>
              <a:t>Tacking out to sea the rolling intensifies. Paul is now very wet.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6" r="102"/>
          <a:stretch/>
        </p:blipFill>
        <p:spPr>
          <a:xfrm>
            <a:off x="152399" y="630315"/>
            <a:ext cx="8805170" cy="6086123"/>
          </a:xfrm>
        </p:spPr>
      </p:pic>
    </p:spTree>
    <p:extLst>
      <p:ext uri="{BB962C8B-B14F-4D97-AF65-F5344CB8AC3E}">
        <p14:creationId xmlns:p14="http://schemas.microsoft.com/office/powerpoint/2010/main" val="3754374853"/>
      </p:ext>
    </p:extLst>
  </p:cSld>
  <p:clrMapOvr>
    <a:masterClrMapping/>
  </p:clrMapOvr>
  <p:transition spd="slow" advClick="0" advTm="12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762000"/>
          </a:xfrm>
        </p:spPr>
        <p:txBody>
          <a:bodyPr/>
          <a:lstStyle/>
          <a:p>
            <a:r>
              <a:rPr lang="en-GB" sz="2400" dirty="0"/>
              <a:t>This is </a:t>
            </a:r>
            <a:r>
              <a:rPr lang="en-GB" sz="2400" dirty="0" err="1"/>
              <a:t>Seaham</a:t>
            </a:r>
            <a:r>
              <a:rPr lang="en-GB" sz="2400" dirty="0"/>
              <a:t> with industry where there used to be coal mines.</a:t>
            </a:r>
            <a:br>
              <a:rPr lang="en-GB" sz="2400" dirty="0"/>
            </a:br>
            <a:r>
              <a:rPr lang="en-GB" sz="2400" dirty="0"/>
              <a:t>It is 13.30 and, with the tide against us, the sea is at its worst.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2" r="-118" b="6245"/>
          <a:stretch/>
        </p:blipFill>
        <p:spPr>
          <a:xfrm>
            <a:off x="152400" y="838200"/>
            <a:ext cx="8849558" cy="5859262"/>
          </a:xfrm>
        </p:spPr>
      </p:pic>
    </p:spTree>
    <p:extLst>
      <p:ext uri="{BB962C8B-B14F-4D97-AF65-F5344CB8AC3E}">
        <p14:creationId xmlns:p14="http://schemas.microsoft.com/office/powerpoint/2010/main" val="3451442141"/>
      </p:ext>
    </p:extLst>
  </p:cSld>
  <p:clrMapOvr>
    <a:masterClrMapping/>
  </p:clrMapOvr>
  <p:transition spd="slow" advClick="0" advTm="12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28600"/>
            <a:ext cx="3200400" cy="2514600"/>
          </a:xfrm>
        </p:spPr>
        <p:txBody>
          <a:bodyPr/>
          <a:lstStyle/>
          <a:p>
            <a:r>
              <a:rPr lang="en-GB" sz="2400" dirty="0"/>
              <a:t>Rough seas by </a:t>
            </a:r>
            <a:r>
              <a:rPr lang="en-GB" sz="2400" dirty="0" err="1"/>
              <a:t>Seaham</a:t>
            </a:r>
            <a:r>
              <a:rPr lang="en-GB" sz="2400" dirty="0"/>
              <a:t> Harbour</a:t>
            </a:r>
            <a:br>
              <a:rPr lang="en-GB" sz="2400" dirty="0"/>
            </a:br>
            <a:r>
              <a:rPr lang="en-GB" sz="2400" dirty="0"/>
              <a:t>as Tonic sails on by.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0232" r="583" b="37789"/>
          <a:stretch/>
        </p:blipFill>
        <p:spPr>
          <a:xfrm>
            <a:off x="228600" y="3262242"/>
            <a:ext cx="8686800" cy="340636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59" b="26845"/>
          <a:stretch/>
        </p:blipFill>
        <p:spPr>
          <a:xfrm>
            <a:off x="3723535" y="152399"/>
            <a:ext cx="5216280" cy="2892641"/>
          </a:xfrm>
        </p:spPr>
      </p:pic>
    </p:spTree>
    <p:extLst>
      <p:ext uri="{BB962C8B-B14F-4D97-AF65-F5344CB8AC3E}">
        <p14:creationId xmlns:p14="http://schemas.microsoft.com/office/powerpoint/2010/main" val="2978112903"/>
      </p:ext>
    </p:extLst>
  </p:cSld>
  <p:clrMapOvr>
    <a:masterClrMapping/>
  </p:clrMapOvr>
  <p:transition spd="slow" advClick="0" advTm="12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838200"/>
          </a:xfrm>
        </p:spPr>
        <p:txBody>
          <a:bodyPr/>
          <a:lstStyle/>
          <a:p>
            <a:r>
              <a:rPr lang="en-GB" sz="2400" dirty="0"/>
              <a:t>But, amazingly, it changed. It is now 17.00 and we have blue sea by </a:t>
            </a:r>
            <a:r>
              <a:rPr lang="en-GB" sz="2400" dirty="0" err="1"/>
              <a:t>Tynmouth</a:t>
            </a:r>
            <a:r>
              <a:rPr lang="en-GB" sz="2400" dirty="0"/>
              <a:t> Castle, built to defend the mouth of the River Tyne.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73" r="84"/>
          <a:stretch/>
        </p:blipFill>
        <p:spPr>
          <a:xfrm>
            <a:off x="152400" y="870012"/>
            <a:ext cx="8831802" cy="5848905"/>
          </a:xfrm>
        </p:spPr>
      </p:pic>
    </p:spTree>
    <p:extLst>
      <p:ext uri="{BB962C8B-B14F-4D97-AF65-F5344CB8AC3E}">
        <p14:creationId xmlns:p14="http://schemas.microsoft.com/office/powerpoint/2010/main" val="3019698100"/>
      </p:ext>
    </p:extLst>
  </p:cSld>
  <p:clrMapOvr>
    <a:masterClrMapping/>
  </p:clrMapOvr>
  <p:transition spd="slow" advClick="0" advTm="12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GB" sz="2400" dirty="0"/>
              <a:t>And we steer into nearby Blyth Harbour to recover!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67" r="25" b="4037"/>
          <a:stretch/>
        </p:blipFill>
        <p:spPr>
          <a:xfrm>
            <a:off x="228600" y="559293"/>
            <a:ext cx="8684581" cy="6150006"/>
          </a:xfrm>
        </p:spPr>
      </p:pic>
    </p:spTree>
    <p:extLst>
      <p:ext uri="{BB962C8B-B14F-4D97-AF65-F5344CB8AC3E}">
        <p14:creationId xmlns:p14="http://schemas.microsoft.com/office/powerpoint/2010/main" val="2335363549"/>
      </p:ext>
    </p:extLst>
  </p:cSld>
  <p:clrMapOvr>
    <a:masterClrMapping/>
  </p:clrMapOvr>
  <p:transition spd="slow" advClick="0" advTm="12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GB" sz="2400" dirty="0"/>
              <a:t>And where, safely in, our wet clothing is laid out to dry.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" r="251" b="6991"/>
          <a:stretch/>
        </p:blipFill>
        <p:spPr>
          <a:xfrm>
            <a:off x="152400" y="613131"/>
            <a:ext cx="8839200" cy="6114493"/>
          </a:xfrm>
        </p:spPr>
      </p:pic>
    </p:spTree>
    <p:extLst>
      <p:ext uri="{BB962C8B-B14F-4D97-AF65-F5344CB8AC3E}">
        <p14:creationId xmlns:p14="http://schemas.microsoft.com/office/powerpoint/2010/main" val="2593013440"/>
      </p:ext>
    </p:extLst>
  </p:cSld>
  <p:clrMapOvr>
    <a:masterClrMapping/>
  </p:clrMapOvr>
  <p:transition spd="slow" advClick="0" advTm="12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381000"/>
            <a:ext cx="2819400" cy="4038600"/>
          </a:xfrm>
        </p:spPr>
        <p:txBody>
          <a:bodyPr/>
          <a:lstStyle/>
          <a:p>
            <a:r>
              <a:rPr lang="en-GB" sz="2400" dirty="0"/>
              <a:t>The following day was a quality day</a:t>
            </a:r>
            <a:br>
              <a:rPr lang="en-GB" sz="2400" dirty="0"/>
            </a:br>
            <a:r>
              <a:rPr lang="en-GB" sz="2400" dirty="0"/>
              <a:t> in every way.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" r="63" b="12786"/>
          <a:stretch/>
        </p:blipFill>
        <p:spPr>
          <a:xfrm>
            <a:off x="152400" y="152400"/>
            <a:ext cx="5867400" cy="6575178"/>
          </a:xfrm>
        </p:spPr>
      </p:pic>
    </p:spTree>
    <p:extLst>
      <p:ext uri="{BB962C8B-B14F-4D97-AF65-F5344CB8AC3E}">
        <p14:creationId xmlns:p14="http://schemas.microsoft.com/office/powerpoint/2010/main" val="60167487"/>
      </p:ext>
    </p:extLst>
  </p:cSld>
  <p:clrMapOvr>
    <a:masterClrMapping/>
  </p:clrMapOvr>
  <p:transition spd="slow" advClick="0" advTm="12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" y="2743200"/>
            <a:ext cx="3813700" cy="1524000"/>
          </a:xfrm>
        </p:spPr>
        <p:txBody>
          <a:bodyPr/>
          <a:lstStyle/>
          <a:p>
            <a:r>
              <a:rPr lang="en-GB" sz="2400" dirty="0"/>
              <a:t>And Ann and I can helm again on this lovely morning.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8" r="283"/>
          <a:stretch/>
        </p:blipFill>
        <p:spPr>
          <a:xfrm>
            <a:off x="152400" y="152400"/>
            <a:ext cx="3647243" cy="2567126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22209" r="691"/>
          <a:stretch/>
        </p:blipFill>
        <p:spPr>
          <a:xfrm>
            <a:off x="152400" y="4332303"/>
            <a:ext cx="3629487" cy="2373297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-13317"/>
            <a:ext cx="5181600" cy="6908800"/>
          </a:xfrm>
        </p:spPr>
      </p:pic>
    </p:spTree>
    <p:extLst>
      <p:ext uri="{BB962C8B-B14F-4D97-AF65-F5344CB8AC3E}">
        <p14:creationId xmlns:p14="http://schemas.microsoft.com/office/powerpoint/2010/main" val="518444514"/>
      </p:ext>
    </p:extLst>
  </p:cSld>
  <p:clrMapOvr>
    <a:masterClrMapping/>
  </p:clrMapOvr>
  <p:transition spd="slow" advClick="0" advTm="12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1999"/>
          </a:xfrm>
        </p:spPr>
        <p:txBody>
          <a:bodyPr/>
          <a:lstStyle/>
          <a:p>
            <a:r>
              <a:rPr lang="en-GB" sz="2400" dirty="0"/>
              <a:t>Yacht Tonic is used for </a:t>
            </a:r>
            <a:r>
              <a:rPr lang="en-GB" sz="2400" dirty="0" err="1"/>
              <a:t>Yachtmaster</a:t>
            </a:r>
            <a:r>
              <a:rPr lang="en-GB" sz="2400" dirty="0"/>
              <a:t> training and, as such, circumnavigates the British Isles twice a year.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5" r="72" b="4182"/>
          <a:stretch/>
        </p:blipFill>
        <p:spPr>
          <a:xfrm>
            <a:off x="152400" y="838200"/>
            <a:ext cx="8796291" cy="5868140"/>
          </a:xfrm>
        </p:spPr>
      </p:pic>
    </p:spTree>
    <p:extLst>
      <p:ext uri="{BB962C8B-B14F-4D97-AF65-F5344CB8AC3E}">
        <p14:creationId xmlns:p14="http://schemas.microsoft.com/office/powerpoint/2010/main" val="385122939"/>
      </p:ext>
    </p:extLst>
  </p:cSld>
  <p:clrMapOvr>
    <a:masterClrMapping/>
  </p:clrMapOvr>
  <p:transition spd="slow" advClick="0" advTm="12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9618"/>
            <a:ext cx="9144000" cy="695417"/>
          </a:xfrm>
        </p:spPr>
        <p:txBody>
          <a:bodyPr/>
          <a:lstStyle/>
          <a:p>
            <a:r>
              <a:rPr lang="en-GB" sz="2400" dirty="0"/>
              <a:t>We pass Coquet Island, Amble, on the flat Northumbrian coast.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3308" r="2115" b="9435"/>
          <a:stretch/>
        </p:blipFill>
        <p:spPr>
          <a:xfrm>
            <a:off x="152400" y="762000"/>
            <a:ext cx="8831766" cy="5908829"/>
          </a:xfrm>
        </p:spPr>
      </p:pic>
    </p:spTree>
    <p:extLst>
      <p:ext uri="{BB962C8B-B14F-4D97-AF65-F5344CB8AC3E}">
        <p14:creationId xmlns:p14="http://schemas.microsoft.com/office/powerpoint/2010/main" val="425807384"/>
      </p:ext>
    </p:extLst>
  </p:cSld>
  <p:clrMapOvr>
    <a:masterClrMapping/>
  </p:clrMapOvr>
  <p:transition spd="slow" advClick="0" advTm="12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GB" sz="2400" dirty="0"/>
              <a:t>Then </a:t>
            </a:r>
            <a:r>
              <a:rPr lang="en-GB" sz="2400" dirty="0" err="1"/>
              <a:t>Dustanburgh</a:t>
            </a:r>
            <a:r>
              <a:rPr lang="en-GB" sz="2400" dirty="0"/>
              <a:t> Castle, impressive from the sea.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9" r="40" b="3838"/>
          <a:stretch/>
        </p:blipFill>
        <p:spPr>
          <a:xfrm>
            <a:off x="152400" y="710572"/>
            <a:ext cx="8839200" cy="5965674"/>
          </a:xfrm>
        </p:spPr>
      </p:pic>
    </p:spTree>
    <p:extLst>
      <p:ext uri="{BB962C8B-B14F-4D97-AF65-F5344CB8AC3E}">
        <p14:creationId xmlns:p14="http://schemas.microsoft.com/office/powerpoint/2010/main" val="38220085"/>
      </p:ext>
    </p:extLst>
  </p:cSld>
  <p:clrMapOvr>
    <a:masterClrMapping/>
  </p:clrMapOvr>
  <p:transition spd="slow" advClick="0" advTm="12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810000"/>
            <a:ext cx="9144000" cy="838200"/>
          </a:xfrm>
        </p:spPr>
        <p:txBody>
          <a:bodyPr/>
          <a:lstStyle/>
          <a:p>
            <a:r>
              <a:rPr lang="en-GB" sz="2400" dirty="0"/>
              <a:t>Ahead now is </a:t>
            </a:r>
            <a:r>
              <a:rPr lang="en-GB" sz="2400" dirty="0" err="1"/>
              <a:t>Banburgh</a:t>
            </a:r>
            <a:r>
              <a:rPr lang="en-GB" sz="2400" dirty="0"/>
              <a:t> Castle, whilst on the right,</a:t>
            </a:r>
            <a:br>
              <a:rPr lang="en-GB" sz="2400" dirty="0"/>
            </a:br>
            <a:r>
              <a:rPr lang="en-GB" sz="2400" dirty="0"/>
              <a:t>the </a:t>
            </a:r>
            <a:r>
              <a:rPr lang="en-GB" sz="2400" dirty="0" err="1"/>
              <a:t>Farne</a:t>
            </a:r>
            <a:r>
              <a:rPr lang="en-GB" sz="2400" dirty="0"/>
              <a:t> Islands near.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2" r="225" b="32826"/>
          <a:stretch/>
        </p:blipFill>
        <p:spPr>
          <a:xfrm>
            <a:off x="152400" y="228600"/>
            <a:ext cx="8796291" cy="3480046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629" r="-89" b="48245"/>
          <a:stretch/>
        </p:blipFill>
        <p:spPr>
          <a:xfrm>
            <a:off x="152400" y="4800600"/>
            <a:ext cx="8763000" cy="1912553"/>
          </a:xfrm>
        </p:spPr>
      </p:pic>
    </p:spTree>
    <p:extLst>
      <p:ext uri="{BB962C8B-B14F-4D97-AF65-F5344CB8AC3E}">
        <p14:creationId xmlns:p14="http://schemas.microsoft.com/office/powerpoint/2010/main" val="929798005"/>
      </p:ext>
    </p:extLst>
  </p:cSld>
  <p:clrMapOvr>
    <a:masterClrMapping/>
  </p:clrMapOvr>
  <p:transition spd="slow" advClick="0" advTm="12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The </a:t>
            </a:r>
            <a:r>
              <a:rPr lang="en-GB" sz="2400" dirty="0" err="1"/>
              <a:t>Farne</a:t>
            </a:r>
            <a:r>
              <a:rPr lang="en-GB" sz="2400" dirty="0"/>
              <a:t> Islands, a bird paradise, is today’s destination </a:t>
            </a:r>
            <a:br>
              <a:rPr lang="en-GB" sz="2400" dirty="0"/>
            </a:br>
            <a:r>
              <a:rPr lang="en-GB" sz="2400" dirty="0"/>
              <a:t>and it is the nesting season. Puffins ahoy!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" r="142" b="8587"/>
          <a:stretch/>
        </p:blipFill>
        <p:spPr>
          <a:xfrm>
            <a:off x="152400" y="843379"/>
            <a:ext cx="8831802" cy="5852604"/>
          </a:xfrm>
        </p:spPr>
      </p:pic>
    </p:spTree>
    <p:extLst>
      <p:ext uri="{BB962C8B-B14F-4D97-AF65-F5344CB8AC3E}">
        <p14:creationId xmlns:p14="http://schemas.microsoft.com/office/powerpoint/2010/main" val="4191271606"/>
      </p:ext>
    </p:extLst>
  </p:cSld>
  <p:clrMapOvr>
    <a:masterClrMapping/>
  </p:clrMapOvr>
  <p:transition spd="slow" advClick="0" advTm="12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52400"/>
            <a:ext cx="4038600" cy="3200400"/>
          </a:xfrm>
        </p:spPr>
        <p:txBody>
          <a:bodyPr/>
          <a:lstStyle/>
          <a:p>
            <a:r>
              <a:rPr lang="en-GB" sz="2400" dirty="0"/>
              <a:t>We anchor on arrival,</a:t>
            </a:r>
            <a:br>
              <a:rPr lang="en-GB" sz="2400" dirty="0"/>
            </a:br>
            <a:r>
              <a:rPr lang="en-GB" sz="2400" dirty="0"/>
              <a:t>inflate the dingy </a:t>
            </a:r>
            <a:br>
              <a:rPr lang="en-GB" sz="2400" dirty="0"/>
            </a:br>
            <a:r>
              <a:rPr lang="en-GB" sz="2400" dirty="0"/>
              <a:t>and set off for shore.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1" r="-6"/>
          <a:stretch/>
        </p:blipFill>
        <p:spPr>
          <a:xfrm>
            <a:off x="4419326" y="152400"/>
            <a:ext cx="4547122" cy="32004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58" r="5108" b="-1"/>
          <a:stretch/>
        </p:blipFill>
        <p:spPr>
          <a:xfrm>
            <a:off x="152400" y="3505200"/>
            <a:ext cx="4114800" cy="3207974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85" b="5746"/>
          <a:stretch/>
        </p:blipFill>
        <p:spPr>
          <a:xfrm>
            <a:off x="4419600" y="3510582"/>
            <a:ext cx="4587536" cy="3230530"/>
          </a:xfrm>
        </p:spPr>
      </p:pic>
    </p:spTree>
    <p:extLst>
      <p:ext uri="{BB962C8B-B14F-4D97-AF65-F5344CB8AC3E}">
        <p14:creationId xmlns:p14="http://schemas.microsoft.com/office/powerpoint/2010/main" val="1142266842"/>
      </p:ext>
    </p:extLst>
  </p:cSld>
  <p:clrMapOvr>
    <a:masterClrMapping/>
  </p:clrMapOvr>
  <p:transition spd="slow" advClick="0" advTm="12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GB" sz="2400" dirty="0"/>
              <a:t>Our timing was perfect as all the other visitors had returned to </a:t>
            </a:r>
            <a:r>
              <a:rPr lang="en-GB" sz="2400" dirty="0" err="1"/>
              <a:t>Seahouses</a:t>
            </a:r>
            <a:r>
              <a:rPr lang="en-GB" sz="2400" dirty="0"/>
              <a:t> and the island was deserted………except for the birds! 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" b="9610"/>
          <a:stretch/>
        </p:blipFill>
        <p:spPr>
          <a:xfrm>
            <a:off x="152400" y="762000"/>
            <a:ext cx="8831802" cy="5985894"/>
          </a:xfrm>
        </p:spPr>
      </p:pic>
    </p:spTree>
    <p:extLst>
      <p:ext uri="{BB962C8B-B14F-4D97-AF65-F5344CB8AC3E}">
        <p14:creationId xmlns:p14="http://schemas.microsoft.com/office/powerpoint/2010/main" val="3119271570"/>
      </p:ext>
    </p:extLst>
  </p:cSld>
  <p:clrMapOvr>
    <a:masterClrMapping/>
  </p:clrMapOvr>
  <p:transition spd="slow" advClick="0" advTm="12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GB" sz="2400" dirty="0"/>
              <a:t>It was amazing to be so close to all these wonderful birds,</a:t>
            </a:r>
            <a:br>
              <a:rPr lang="en-GB" sz="2400" dirty="0"/>
            </a:br>
            <a:r>
              <a:rPr lang="en-GB" sz="2400" dirty="0"/>
              <a:t>for example, left to right, a Guillemot, a Razorbill and a Shag.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8" r="-132" b="6638"/>
          <a:stretch/>
        </p:blipFill>
        <p:spPr>
          <a:xfrm>
            <a:off x="152400" y="762000"/>
            <a:ext cx="8814047" cy="5915487"/>
          </a:xfrm>
        </p:spPr>
      </p:pic>
    </p:spTree>
    <p:extLst>
      <p:ext uri="{BB962C8B-B14F-4D97-AF65-F5344CB8AC3E}">
        <p14:creationId xmlns:p14="http://schemas.microsoft.com/office/powerpoint/2010/main" val="3735972542"/>
      </p:ext>
    </p:extLst>
  </p:cSld>
  <p:clrMapOvr>
    <a:masterClrMapping/>
  </p:clrMapOvr>
  <p:transition spd="slow" advClick="0" advTm="12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352800"/>
            <a:ext cx="3886200" cy="3352800"/>
          </a:xfrm>
        </p:spPr>
        <p:txBody>
          <a:bodyPr/>
          <a:lstStyle/>
          <a:p>
            <a:r>
              <a:rPr lang="en-GB" sz="2400" dirty="0"/>
              <a:t>An interesting </a:t>
            </a:r>
            <a:r>
              <a:rPr lang="en-GB" sz="2400" dirty="0" err="1"/>
              <a:t>Farne</a:t>
            </a:r>
            <a:r>
              <a:rPr lang="en-GB" sz="2400" dirty="0"/>
              <a:t> Island bird is the Arctic Tern. These birds stay with long daylight and migrate to</a:t>
            </a:r>
            <a:br>
              <a:rPr lang="en-GB" sz="2400" dirty="0"/>
            </a:br>
            <a:r>
              <a:rPr lang="en-GB" sz="2400" dirty="0"/>
              <a:t> the Antarctic for winter,</a:t>
            </a:r>
            <a:br>
              <a:rPr lang="en-GB" sz="2400" dirty="0"/>
            </a:br>
            <a:r>
              <a:rPr lang="en-GB" sz="2400" dirty="0"/>
              <a:t> a 20,000 mile round trip! 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 t="17822" r="20612" b="25481"/>
          <a:stretch/>
        </p:blipFill>
        <p:spPr>
          <a:xfrm>
            <a:off x="3886200" y="3429000"/>
            <a:ext cx="5113538" cy="3267266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0" r="12" b="22713"/>
          <a:stretch/>
        </p:blipFill>
        <p:spPr>
          <a:xfrm>
            <a:off x="152400" y="152400"/>
            <a:ext cx="8867313" cy="3061317"/>
          </a:xfrm>
        </p:spPr>
      </p:pic>
    </p:spTree>
    <p:extLst>
      <p:ext uri="{BB962C8B-B14F-4D97-AF65-F5344CB8AC3E}">
        <p14:creationId xmlns:p14="http://schemas.microsoft.com/office/powerpoint/2010/main" val="1764166968"/>
      </p:ext>
    </p:extLst>
  </p:cSld>
  <p:clrMapOvr>
    <a:masterClrMapping/>
  </p:clrMapOvr>
  <p:transition spd="slow" advClick="0" advTm="12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838200"/>
          </a:xfrm>
        </p:spPr>
        <p:txBody>
          <a:bodyPr/>
          <a:lstStyle/>
          <a:p>
            <a:r>
              <a:rPr lang="en-GB" sz="2400" dirty="0"/>
              <a:t>Arctic Terns defend their territory too</a:t>
            </a:r>
            <a:br>
              <a:rPr lang="en-GB" sz="2400" dirty="0"/>
            </a:br>
            <a:r>
              <a:rPr lang="en-GB" sz="2400" dirty="0"/>
              <a:t>and are known to peck the heads of intruders!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75" r="132" b="10072"/>
          <a:stretch/>
        </p:blipFill>
        <p:spPr>
          <a:xfrm>
            <a:off x="152400" y="838200"/>
            <a:ext cx="8814047" cy="5894772"/>
          </a:xfrm>
        </p:spPr>
      </p:pic>
    </p:spTree>
    <p:extLst>
      <p:ext uri="{BB962C8B-B14F-4D97-AF65-F5344CB8AC3E}">
        <p14:creationId xmlns:p14="http://schemas.microsoft.com/office/powerpoint/2010/main" val="4124830646"/>
      </p:ext>
    </p:extLst>
  </p:cSld>
  <p:clrMapOvr>
    <a:masterClrMapping/>
  </p:clrMapOvr>
  <p:transition spd="slow" advClick="0" advTm="14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762000"/>
          </a:xfrm>
        </p:spPr>
        <p:txBody>
          <a:bodyPr/>
          <a:lstStyle/>
          <a:p>
            <a:r>
              <a:rPr lang="en-GB" sz="2400" dirty="0"/>
              <a:t>There are 37,000 puffins on the </a:t>
            </a:r>
            <a:r>
              <a:rPr lang="en-GB" sz="2400" dirty="0" err="1"/>
              <a:t>Farne</a:t>
            </a:r>
            <a:r>
              <a:rPr lang="en-GB" sz="2400" dirty="0"/>
              <a:t> Islands and this  </a:t>
            </a:r>
            <a:br>
              <a:rPr lang="en-GB" sz="2400" dirty="0"/>
            </a:br>
            <a:r>
              <a:rPr lang="en-GB" sz="2400" dirty="0"/>
              <a:t>group here have nesting burrows opposite </a:t>
            </a:r>
            <a:r>
              <a:rPr lang="en-GB" sz="2400" dirty="0" err="1"/>
              <a:t>Banburgh</a:t>
            </a:r>
            <a:r>
              <a:rPr lang="en-GB" sz="2400" dirty="0"/>
              <a:t> Castle.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7707" r="184" b="3251"/>
          <a:stretch/>
        </p:blipFill>
        <p:spPr>
          <a:xfrm>
            <a:off x="152400" y="838200"/>
            <a:ext cx="8822924" cy="5912528"/>
          </a:xfrm>
        </p:spPr>
      </p:pic>
    </p:spTree>
    <p:extLst>
      <p:ext uri="{BB962C8B-B14F-4D97-AF65-F5344CB8AC3E}">
        <p14:creationId xmlns:p14="http://schemas.microsoft.com/office/powerpoint/2010/main" val="2477340130"/>
      </p:ext>
    </p:extLst>
  </p:cSld>
  <p:clrMapOvr>
    <a:masterClrMapping/>
  </p:clrMapOvr>
  <p:transition spd="slow" advClick="0" advTm="12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Some night cruising is involved, as here, off </a:t>
            </a:r>
            <a:r>
              <a:rPr lang="en-GB" sz="2400" dirty="0" err="1"/>
              <a:t>Flanborough</a:t>
            </a:r>
            <a:r>
              <a:rPr lang="en-GB" sz="2400" dirty="0"/>
              <a:t> Head. This is Paul, an experienced sailor yet still training.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543" r="-22"/>
          <a:stretch/>
        </p:blipFill>
        <p:spPr>
          <a:xfrm>
            <a:off x="381000" y="789598"/>
            <a:ext cx="8381999" cy="5936834"/>
          </a:xfrm>
        </p:spPr>
      </p:pic>
    </p:spTree>
    <p:extLst>
      <p:ext uri="{BB962C8B-B14F-4D97-AF65-F5344CB8AC3E}">
        <p14:creationId xmlns:p14="http://schemas.microsoft.com/office/powerpoint/2010/main" val="1524668911"/>
      </p:ext>
    </p:extLst>
  </p:cSld>
  <p:clrMapOvr>
    <a:masterClrMapping/>
  </p:clrMapOvr>
  <p:transition spd="slow" advClick="0" advTm="12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sz="quarter"/>
          </p:nvPr>
        </p:nvSpPr>
        <p:spPr>
          <a:xfrm>
            <a:off x="4724400" y="76200"/>
            <a:ext cx="1600200" cy="1828800"/>
          </a:xfrm>
        </p:spPr>
        <p:txBody>
          <a:bodyPr/>
          <a:lstStyle/>
          <a:p>
            <a:r>
              <a:rPr lang="en-GB" sz="2400" dirty="0"/>
              <a:t>The </a:t>
            </a:r>
            <a:r>
              <a:rPr lang="en-GB" sz="2400" dirty="0" err="1"/>
              <a:t>Farne</a:t>
            </a:r>
            <a:r>
              <a:rPr lang="en-GB" sz="2400" dirty="0"/>
              <a:t> Islands are truly amazing.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926" r="4839" b="3026"/>
          <a:stretch/>
        </p:blipFill>
        <p:spPr>
          <a:xfrm>
            <a:off x="152400" y="152399"/>
            <a:ext cx="4572000" cy="650913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26" r="327"/>
          <a:stretch/>
        </p:blipFill>
        <p:spPr>
          <a:xfrm>
            <a:off x="6324600" y="152400"/>
            <a:ext cx="2632969" cy="1693416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6" r="212" b="7592"/>
          <a:stretch/>
        </p:blipFill>
        <p:spPr>
          <a:xfrm>
            <a:off x="4876800" y="2057400"/>
            <a:ext cx="4080769" cy="2565646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434" r="325" b="6957"/>
          <a:stretch/>
        </p:blipFill>
        <p:spPr>
          <a:xfrm>
            <a:off x="4876800" y="4800600"/>
            <a:ext cx="4044624" cy="1905435"/>
          </a:xfrm>
        </p:spPr>
      </p:pic>
    </p:spTree>
    <p:extLst>
      <p:ext uri="{BB962C8B-B14F-4D97-AF65-F5344CB8AC3E}">
        <p14:creationId xmlns:p14="http://schemas.microsoft.com/office/powerpoint/2010/main" val="4160571884"/>
      </p:ext>
    </p:extLst>
  </p:cSld>
  <p:clrMapOvr>
    <a:masterClrMapping/>
  </p:clrMapOvr>
  <p:transition spd="slow" advClick="0" advTm="14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8138"/>
            <a:ext cx="8229600" cy="685800"/>
          </a:xfrm>
        </p:spPr>
        <p:txBody>
          <a:bodyPr/>
          <a:lstStyle/>
          <a:p>
            <a:r>
              <a:rPr lang="en-GB" sz="2400" dirty="0"/>
              <a:t>As Tonic moves on!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028" r="-17"/>
          <a:stretch/>
        </p:blipFill>
        <p:spPr>
          <a:xfrm>
            <a:off x="152400" y="674702"/>
            <a:ext cx="8840680" cy="6030897"/>
          </a:xfrm>
        </p:spPr>
      </p:pic>
    </p:spTree>
    <p:extLst>
      <p:ext uri="{BB962C8B-B14F-4D97-AF65-F5344CB8AC3E}">
        <p14:creationId xmlns:p14="http://schemas.microsoft.com/office/powerpoint/2010/main" val="3927219824"/>
      </p:ext>
    </p:extLst>
  </p:cSld>
  <p:clrMapOvr>
    <a:masterClrMapping/>
  </p:clrMapOvr>
  <p:transition spd="slow" advClick="0" advTm="12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2971800"/>
            <a:ext cx="8763000" cy="762000"/>
          </a:xfrm>
        </p:spPr>
        <p:txBody>
          <a:bodyPr/>
          <a:lstStyle/>
          <a:p>
            <a:r>
              <a:rPr lang="en-GB" sz="2400" dirty="0"/>
              <a:t>Passing </a:t>
            </a:r>
            <a:r>
              <a:rPr lang="en-GB" sz="2400" dirty="0" err="1"/>
              <a:t>Bamburgh</a:t>
            </a:r>
            <a:r>
              <a:rPr lang="en-GB" sz="2400" dirty="0"/>
              <a:t> Castle and then </a:t>
            </a:r>
            <a:r>
              <a:rPr lang="en-GB" sz="2400" dirty="0" err="1"/>
              <a:t>Lindisfarne</a:t>
            </a:r>
            <a:r>
              <a:rPr lang="en-GB" sz="2400" dirty="0"/>
              <a:t>, Holy Island,</a:t>
            </a:r>
            <a:br>
              <a:rPr lang="en-GB" sz="2400" dirty="0"/>
            </a:br>
            <a:r>
              <a:rPr lang="en-GB" sz="2400" dirty="0"/>
              <a:t>with the Cheviot Hills behind. 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68" r="376" b="48192"/>
          <a:stretch/>
        </p:blipFill>
        <p:spPr>
          <a:xfrm>
            <a:off x="228600" y="228600"/>
            <a:ext cx="8666825" cy="2736542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1" r="158" b="46477"/>
          <a:stretch/>
        </p:blipFill>
        <p:spPr>
          <a:xfrm>
            <a:off x="228600" y="3781887"/>
            <a:ext cx="8693458" cy="2933330"/>
          </a:xfrm>
        </p:spPr>
      </p:pic>
    </p:spTree>
    <p:extLst>
      <p:ext uri="{BB962C8B-B14F-4D97-AF65-F5344CB8AC3E}">
        <p14:creationId xmlns:p14="http://schemas.microsoft.com/office/powerpoint/2010/main" val="1553305197"/>
      </p:ext>
    </p:extLst>
  </p:cSld>
  <p:clrMapOvr>
    <a:masterClrMapping/>
  </p:clrMapOvr>
  <p:transition spd="slow" advClick="0" advTm="12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We are now, as the displays indicate, heading for Scotland</a:t>
            </a:r>
            <a:br>
              <a:rPr lang="en-GB" sz="2400" dirty="0"/>
            </a:br>
            <a:r>
              <a:rPr lang="en-GB" sz="2400" dirty="0"/>
              <a:t>and doing 7.5 knots in 24.9 metres of water.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57" r="5783"/>
          <a:stretch/>
        </p:blipFill>
        <p:spPr>
          <a:xfrm>
            <a:off x="228600" y="807868"/>
            <a:ext cx="8631315" cy="5836328"/>
          </a:xfrm>
        </p:spPr>
      </p:pic>
    </p:spTree>
    <p:extLst>
      <p:ext uri="{BB962C8B-B14F-4D97-AF65-F5344CB8AC3E}">
        <p14:creationId xmlns:p14="http://schemas.microsoft.com/office/powerpoint/2010/main" val="986453713"/>
      </p:ext>
    </p:extLst>
  </p:cSld>
  <p:clrMapOvr>
    <a:masterClrMapping/>
  </p:clrMapOvr>
  <p:transition spd="slow" advClick="0" advTm="12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It is late evening as we pass Berwick-upon-Tweed</a:t>
            </a:r>
            <a:br>
              <a:rPr lang="en-GB" sz="2400" dirty="0"/>
            </a:br>
            <a:r>
              <a:rPr lang="en-GB" sz="2400" dirty="0"/>
              <a:t>with </a:t>
            </a:r>
            <a:r>
              <a:rPr lang="en-GB" sz="2400" dirty="0" err="1"/>
              <a:t>Eyemouth</a:t>
            </a:r>
            <a:r>
              <a:rPr lang="en-GB" sz="2400" dirty="0"/>
              <a:t> now ahead.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81200"/>
            <a:ext cx="5486400" cy="4114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" t="12297" r="2912" b="2913"/>
          <a:stretch/>
        </p:blipFill>
        <p:spPr>
          <a:xfrm>
            <a:off x="228600" y="843379"/>
            <a:ext cx="8753384" cy="581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06465"/>
      </p:ext>
    </p:extLst>
  </p:cSld>
  <p:clrMapOvr>
    <a:masterClrMapping/>
  </p:clrMapOvr>
  <p:transition spd="slow" advClick="0" advTm="12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138"/>
            <a:ext cx="9144000" cy="685800"/>
          </a:xfrm>
        </p:spPr>
        <p:txBody>
          <a:bodyPr/>
          <a:lstStyle/>
          <a:p>
            <a:r>
              <a:rPr lang="en-GB" sz="2400" dirty="0"/>
              <a:t>The rocky approach to Eyemouth is not for the faint hearted!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" r="259" b="5008"/>
          <a:stretch/>
        </p:blipFill>
        <p:spPr>
          <a:xfrm>
            <a:off x="152400" y="745724"/>
            <a:ext cx="8778536" cy="5948039"/>
          </a:xfrm>
        </p:spPr>
      </p:pic>
    </p:spTree>
    <p:extLst>
      <p:ext uri="{BB962C8B-B14F-4D97-AF65-F5344CB8AC3E}">
        <p14:creationId xmlns:p14="http://schemas.microsoft.com/office/powerpoint/2010/main" val="2371085473"/>
      </p:ext>
    </p:extLst>
  </p:cSld>
  <p:clrMapOvr>
    <a:masterClrMapping/>
  </p:clrMapOvr>
  <p:transition spd="slow" advClick="0" advTm="12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29200" y="3276600"/>
            <a:ext cx="3886200" cy="3352800"/>
          </a:xfrm>
        </p:spPr>
        <p:txBody>
          <a:bodyPr/>
          <a:lstStyle/>
          <a:p>
            <a:r>
              <a:rPr lang="en-GB" sz="2400" dirty="0"/>
              <a:t>But once through the rocks Eyemouth offers excellent moorings and a choice</a:t>
            </a:r>
            <a:br>
              <a:rPr lang="en-GB" sz="2400" dirty="0"/>
            </a:br>
            <a:r>
              <a:rPr lang="en-GB" sz="2400" dirty="0"/>
              <a:t>of pubs!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2400"/>
            <a:ext cx="3860800" cy="28956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00400"/>
            <a:ext cx="4648200" cy="348615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7" t="18013" r="23475" b="35695"/>
          <a:stretch/>
        </p:blipFill>
        <p:spPr>
          <a:xfrm>
            <a:off x="152401" y="152399"/>
            <a:ext cx="4623786" cy="2883763"/>
          </a:xfrm>
        </p:spPr>
      </p:pic>
    </p:spTree>
    <p:extLst>
      <p:ext uri="{BB962C8B-B14F-4D97-AF65-F5344CB8AC3E}">
        <p14:creationId xmlns:p14="http://schemas.microsoft.com/office/powerpoint/2010/main" val="2156640700"/>
      </p:ext>
    </p:extLst>
  </p:cSld>
  <p:clrMapOvr>
    <a:masterClrMapping/>
  </p:clrMapOvr>
  <p:transition spd="slow" advClick="0" advTm="12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en-GB" sz="2400" dirty="0"/>
              <a:t>Next morning dawns wet, as skipper Brian takes the helm.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7"/>
          <a:stretch/>
        </p:blipFill>
        <p:spPr>
          <a:xfrm>
            <a:off x="228600" y="533400"/>
            <a:ext cx="8686800" cy="6194147"/>
          </a:xfrm>
        </p:spPr>
      </p:pic>
    </p:spTree>
    <p:extLst>
      <p:ext uri="{BB962C8B-B14F-4D97-AF65-F5344CB8AC3E}">
        <p14:creationId xmlns:p14="http://schemas.microsoft.com/office/powerpoint/2010/main" val="542072108"/>
      </p:ext>
    </p:extLst>
  </p:cSld>
  <p:clrMapOvr>
    <a:masterClrMapping/>
  </p:clrMapOvr>
  <p:transition spd="slow" advClick="0" advTm="12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8138"/>
            <a:ext cx="9296400" cy="753862"/>
          </a:xfrm>
        </p:spPr>
        <p:txBody>
          <a:bodyPr/>
          <a:lstStyle/>
          <a:p>
            <a:r>
              <a:rPr lang="en-GB" sz="2400" dirty="0"/>
              <a:t>Although heading for </a:t>
            </a:r>
            <a:r>
              <a:rPr lang="en-GB" sz="2400" dirty="0" err="1"/>
              <a:t>Lossiemouth</a:t>
            </a:r>
            <a:r>
              <a:rPr lang="en-GB" sz="2400" dirty="0"/>
              <a:t> and the Shetland Islands,</a:t>
            </a:r>
            <a:br>
              <a:rPr lang="en-GB" sz="2400" dirty="0"/>
            </a:br>
            <a:r>
              <a:rPr lang="en-GB" sz="2400" dirty="0"/>
              <a:t>Brian is taking a course around Bass Rock to assist my journey.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6" r="128"/>
          <a:stretch/>
        </p:blipFill>
        <p:spPr>
          <a:xfrm>
            <a:off x="152400" y="838200"/>
            <a:ext cx="8789262" cy="5897732"/>
          </a:xfrm>
        </p:spPr>
      </p:pic>
    </p:spTree>
    <p:extLst>
      <p:ext uri="{BB962C8B-B14F-4D97-AF65-F5344CB8AC3E}">
        <p14:creationId xmlns:p14="http://schemas.microsoft.com/office/powerpoint/2010/main" val="379148253"/>
      </p:ext>
    </p:extLst>
  </p:cSld>
  <p:clrMapOvr>
    <a:masterClrMapping/>
  </p:clrMapOvr>
  <p:transition spd="slow" advClick="0" advTm="12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19" y="0"/>
            <a:ext cx="9144000" cy="685800"/>
          </a:xfrm>
        </p:spPr>
        <p:txBody>
          <a:bodyPr/>
          <a:lstStyle/>
          <a:p>
            <a:r>
              <a:rPr lang="en-GB" sz="2400" dirty="0"/>
              <a:t>St </a:t>
            </a:r>
            <a:r>
              <a:rPr lang="en-GB" sz="2400" dirty="0" err="1"/>
              <a:t>Abb’s</a:t>
            </a:r>
            <a:r>
              <a:rPr lang="en-GB" sz="2400" dirty="0"/>
              <a:t> Head, with its spectacular lighthouse,</a:t>
            </a:r>
            <a:br>
              <a:rPr lang="en-GB" sz="2400" dirty="0"/>
            </a:br>
            <a:r>
              <a:rPr lang="en-GB" sz="2400" dirty="0"/>
              <a:t>is our first coastal feature of the day.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58" r="7385" b="6616"/>
          <a:stretch/>
        </p:blipFill>
        <p:spPr>
          <a:xfrm>
            <a:off x="152400" y="762000"/>
            <a:ext cx="8814047" cy="5890333"/>
          </a:xfrm>
        </p:spPr>
      </p:pic>
    </p:spTree>
    <p:extLst>
      <p:ext uri="{BB962C8B-B14F-4D97-AF65-F5344CB8AC3E}">
        <p14:creationId xmlns:p14="http://schemas.microsoft.com/office/powerpoint/2010/main" val="212247926"/>
      </p:ext>
    </p:extLst>
  </p:cSld>
  <p:clrMapOvr>
    <a:masterClrMapping/>
  </p:clrMapOvr>
  <p:transition spd="slow" advClick="0" advTm="12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228600"/>
            <a:ext cx="5791200" cy="1524000"/>
          </a:xfrm>
        </p:spPr>
        <p:txBody>
          <a:bodyPr/>
          <a:lstStyle/>
          <a:p>
            <a:r>
              <a:rPr lang="en-GB" sz="2400" dirty="0"/>
              <a:t>There are six of us on board,</a:t>
            </a:r>
            <a:br>
              <a:rPr lang="en-GB" sz="2400" dirty="0"/>
            </a:br>
            <a:r>
              <a:rPr lang="en-GB" sz="2400" dirty="0"/>
              <a:t>the captain, three trainees and two</a:t>
            </a:r>
            <a:br>
              <a:rPr lang="en-GB" sz="2400" dirty="0"/>
            </a:br>
            <a:r>
              <a:rPr lang="en-GB" sz="2400" dirty="0"/>
              <a:t>novices, of which I am one!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r="1868"/>
          <a:stretch/>
        </p:blipFill>
        <p:spPr>
          <a:xfrm>
            <a:off x="152400" y="2209800"/>
            <a:ext cx="5907350" cy="451411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2400"/>
            <a:ext cx="2743200" cy="365760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7" t="-224" r="10606" b="1"/>
          <a:stretch/>
        </p:blipFill>
        <p:spPr>
          <a:xfrm>
            <a:off x="6248400" y="3961828"/>
            <a:ext cx="2732844" cy="2753358"/>
          </a:xfrm>
        </p:spPr>
      </p:pic>
    </p:spTree>
    <p:extLst>
      <p:ext uri="{BB962C8B-B14F-4D97-AF65-F5344CB8AC3E}">
        <p14:creationId xmlns:p14="http://schemas.microsoft.com/office/powerpoint/2010/main" val="982524590"/>
      </p:ext>
    </p:extLst>
  </p:cSld>
  <p:clrMapOvr>
    <a:masterClrMapping/>
  </p:clrMapOvr>
  <p:transition spd="slow" advClick="0" advTm="12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838200"/>
          </a:xfrm>
        </p:spPr>
        <p:txBody>
          <a:bodyPr/>
          <a:lstStyle/>
          <a:p>
            <a:r>
              <a:rPr lang="en-GB" sz="2400" dirty="0">
                <a:solidFill>
                  <a:srgbClr val="E5FFFF"/>
                </a:solidFill>
              </a:rPr>
              <a:t>As the funnel of the Firth of Forth begins to take shape. Bass Rock,</a:t>
            </a:r>
            <a:br>
              <a:rPr lang="en-GB" sz="2400" dirty="0">
                <a:solidFill>
                  <a:srgbClr val="E5FFFF"/>
                </a:solidFill>
              </a:rPr>
            </a:br>
            <a:r>
              <a:rPr lang="en-GB" sz="2400" dirty="0">
                <a:solidFill>
                  <a:srgbClr val="E5FFFF"/>
                </a:solidFill>
              </a:rPr>
              <a:t>my destination this trip, can just be glimpsed far right.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2" b="12226"/>
          <a:stretch/>
        </p:blipFill>
        <p:spPr>
          <a:xfrm>
            <a:off x="152400" y="914400"/>
            <a:ext cx="8828886" cy="5821532"/>
          </a:xfrm>
        </p:spPr>
      </p:pic>
    </p:spTree>
    <p:extLst>
      <p:ext uri="{BB962C8B-B14F-4D97-AF65-F5344CB8AC3E}">
        <p14:creationId xmlns:p14="http://schemas.microsoft.com/office/powerpoint/2010/main" val="3483171888"/>
      </p:ext>
    </p:extLst>
  </p:cSld>
  <p:clrMapOvr>
    <a:masterClrMapping/>
  </p:clrMapOvr>
  <p:transition spd="slow" advClick="0" advTm="12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40"/>
            <a:ext cx="9144000" cy="686540"/>
          </a:xfrm>
        </p:spPr>
        <p:txBody>
          <a:bodyPr/>
          <a:lstStyle/>
          <a:p>
            <a:r>
              <a:rPr lang="en-GB" sz="2400" dirty="0"/>
              <a:t>We pass Dunbar.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11" r="4531" b="9636"/>
          <a:stretch/>
        </p:blipFill>
        <p:spPr>
          <a:xfrm>
            <a:off x="152400" y="777102"/>
            <a:ext cx="8839200" cy="5947733"/>
          </a:xfrm>
        </p:spPr>
      </p:pic>
    </p:spTree>
    <p:extLst>
      <p:ext uri="{BB962C8B-B14F-4D97-AF65-F5344CB8AC3E}">
        <p14:creationId xmlns:p14="http://schemas.microsoft.com/office/powerpoint/2010/main" val="528152918"/>
      </p:ext>
    </p:extLst>
  </p:cSld>
  <p:clrMapOvr>
    <a:masterClrMapping/>
  </p:clrMapOvr>
  <p:transition spd="slow" advClick="0" advTm="12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838200"/>
          </a:xfrm>
        </p:spPr>
        <p:txBody>
          <a:bodyPr/>
          <a:lstStyle/>
          <a:p>
            <a:r>
              <a:rPr lang="en-GB" sz="2400" dirty="0"/>
              <a:t>As a gannet, with a </a:t>
            </a:r>
            <a:r>
              <a:rPr lang="en-GB" sz="2400" dirty="0" err="1"/>
              <a:t>beakful</a:t>
            </a:r>
            <a:r>
              <a:rPr lang="en-GB" sz="2400" dirty="0"/>
              <a:t> of seaweed, passes by. The 150,000 gannets on Bass Rock are a wildlife wonder of the world.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14" r="11584"/>
          <a:stretch/>
        </p:blipFill>
        <p:spPr>
          <a:xfrm>
            <a:off x="228600" y="914400"/>
            <a:ext cx="8686800" cy="5776074"/>
          </a:xfrm>
        </p:spPr>
      </p:pic>
    </p:spTree>
    <p:extLst>
      <p:ext uri="{BB962C8B-B14F-4D97-AF65-F5344CB8AC3E}">
        <p14:creationId xmlns:p14="http://schemas.microsoft.com/office/powerpoint/2010/main" val="475946677"/>
      </p:ext>
    </p:extLst>
  </p:cSld>
  <p:clrMapOvr>
    <a:masterClrMapping/>
  </p:clrMapOvr>
  <p:transition spd="slow" advClick="0" advTm="12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GB" sz="2400" dirty="0"/>
              <a:t>Here it is, amazing Bass Rock, white with gannets.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15" r="162"/>
          <a:stretch/>
        </p:blipFill>
        <p:spPr>
          <a:xfrm>
            <a:off x="152401" y="564480"/>
            <a:ext cx="8839200" cy="6141119"/>
          </a:xfrm>
        </p:spPr>
      </p:pic>
    </p:spTree>
    <p:extLst>
      <p:ext uri="{BB962C8B-B14F-4D97-AF65-F5344CB8AC3E}">
        <p14:creationId xmlns:p14="http://schemas.microsoft.com/office/powerpoint/2010/main" val="347304280"/>
      </p:ext>
    </p:extLst>
  </p:cSld>
  <p:clrMapOvr>
    <a:masterClrMapping/>
  </p:clrMapOvr>
  <p:transition spd="slow" advClick="0" advTm="12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18"/>
            <a:ext cx="9144000" cy="771617"/>
          </a:xfrm>
        </p:spPr>
        <p:txBody>
          <a:bodyPr/>
          <a:lstStyle/>
          <a:p>
            <a:r>
              <a:rPr lang="en-GB" sz="2400" dirty="0"/>
              <a:t>There are gannets everywhere! The chicks are heavier than the adults on leaving the nest and were once taken as food.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-29" b="11306"/>
          <a:stretch/>
        </p:blipFill>
        <p:spPr>
          <a:xfrm>
            <a:off x="152400" y="838200"/>
            <a:ext cx="8858435" cy="5890930"/>
          </a:xfrm>
        </p:spPr>
      </p:pic>
    </p:spTree>
    <p:extLst>
      <p:ext uri="{BB962C8B-B14F-4D97-AF65-F5344CB8AC3E}">
        <p14:creationId xmlns:p14="http://schemas.microsoft.com/office/powerpoint/2010/main" val="3938805820"/>
      </p:ext>
    </p:extLst>
  </p:cSld>
  <p:clrMapOvr>
    <a:masterClrMapping/>
  </p:clrMapOvr>
  <p:transition spd="slow" advClick="0" advTm="12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8138"/>
            <a:ext cx="9296400" cy="762000"/>
          </a:xfrm>
        </p:spPr>
        <p:txBody>
          <a:bodyPr/>
          <a:lstStyle/>
          <a:p>
            <a:r>
              <a:rPr lang="en-GB" sz="2400" dirty="0">
                <a:solidFill>
                  <a:srgbClr val="E5FFFF"/>
                </a:solidFill>
              </a:rPr>
              <a:t>And here, at Bass Rock, my Tonic adventure ends. 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57" r="112" b="1"/>
          <a:stretch/>
        </p:blipFill>
        <p:spPr>
          <a:xfrm>
            <a:off x="228600" y="790112"/>
            <a:ext cx="8649070" cy="5905871"/>
          </a:xfrm>
        </p:spPr>
      </p:pic>
    </p:spTree>
    <p:extLst>
      <p:ext uri="{BB962C8B-B14F-4D97-AF65-F5344CB8AC3E}">
        <p14:creationId xmlns:p14="http://schemas.microsoft.com/office/powerpoint/2010/main" val="958429273"/>
      </p:ext>
    </p:extLst>
  </p:cSld>
  <p:clrMapOvr>
    <a:masterClrMapping/>
  </p:clrMapOvr>
  <p:transition spd="slow" advClick="0" advTm="12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685800"/>
          </a:xfrm>
        </p:spPr>
        <p:txBody>
          <a:bodyPr/>
          <a:lstStyle/>
          <a:p>
            <a:r>
              <a:rPr lang="en-GB" sz="2400" dirty="0">
                <a:solidFill>
                  <a:srgbClr val="E5FFFF"/>
                </a:solidFill>
              </a:rPr>
              <a:t>As from here I follow the southern shore of the Firth of Forth.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9" r="162"/>
          <a:stretch/>
        </p:blipFill>
        <p:spPr>
          <a:xfrm>
            <a:off x="152401" y="762000"/>
            <a:ext cx="8818158" cy="5969288"/>
          </a:xfrm>
        </p:spPr>
      </p:pic>
    </p:spTree>
    <p:extLst>
      <p:ext uri="{BB962C8B-B14F-4D97-AF65-F5344CB8AC3E}">
        <p14:creationId xmlns:p14="http://schemas.microsoft.com/office/powerpoint/2010/main" val="3294798144"/>
      </p:ext>
    </p:extLst>
  </p:cSld>
  <p:clrMapOvr>
    <a:masterClrMapping/>
  </p:clrMapOvr>
  <p:transition spd="slow" advClick="0" advTm="22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57800" y="152400"/>
            <a:ext cx="3810000" cy="3429000"/>
          </a:xfrm>
        </p:spPr>
        <p:txBody>
          <a:bodyPr/>
          <a:lstStyle/>
          <a:p>
            <a:r>
              <a:rPr lang="en-GB" sz="2400" dirty="0"/>
              <a:t>And this begins aboard Seabird on 4</a:t>
            </a:r>
            <a:r>
              <a:rPr lang="en-GB" sz="2400" baseline="30000" dirty="0"/>
              <a:t>th</a:t>
            </a:r>
            <a:r>
              <a:rPr lang="en-GB" sz="2400" dirty="0"/>
              <a:t> June 2012, a Diamond Jubilee weekend.  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2" r="-19"/>
          <a:stretch/>
        </p:blipFill>
        <p:spPr>
          <a:xfrm>
            <a:off x="4724399" y="3711596"/>
            <a:ext cx="4225205" cy="2994004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" t="14764" r="-914" b="1084"/>
          <a:stretch/>
        </p:blipFill>
        <p:spPr>
          <a:xfrm>
            <a:off x="152399" y="3717481"/>
            <a:ext cx="4419601" cy="2988119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617" r="75" b="3560"/>
          <a:stretch/>
        </p:blipFill>
        <p:spPr>
          <a:xfrm>
            <a:off x="152399" y="152400"/>
            <a:ext cx="5030171" cy="3429000"/>
          </a:xfrm>
        </p:spPr>
      </p:pic>
    </p:spTree>
    <p:extLst>
      <p:ext uri="{BB962C8B-B14F-4D97-AF65-F5344CB8AC3E}">
        <p14:creationId xmlns:p14="http://schemas.microsoft.com/office/powerpoint/2010/main" val="2179852073"/>
      </p:ext>
    </p:extLst>
  </p:cSld>
  <p:clrMapOvr>
    <a:masterClrMapping/>
  </p:clrMapOvr>
  <p:transition spd="slow" advClick="0" advTm="12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0"/>
            <a:ext cx="4648200" cy="1066800"/>
          </a:xfrm>
        </p:spPr>
        <p:txBody>
          <a:bodyPr/>
          <a:lstStyle/>
          <a:p>
            <a:r>
              <a:rPr lang="en-GB" sz="2400" dirty="0"/>
              <a:t>The Seabird gets very</a:t>
            </a:r>
            <a:br>
              <a:rPr lang="en-GB" sz="2400" dirty="0"/>
            </a:br>
            <a:r>
              <a:rPr lang="en-GB" sz="2400" dirty="0"/>
              <a:t>close in as we pass the lighthouse and the old prison.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470400" cy="33528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" r="4213" b="13293"/>
          <a:stretch/>
        </p:blipFill>
        <p:spPr>
          <a:xfrm>
            <a:off x="152400" y="3666477"/>
            <a:ext cx="4455111" cy="3027285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0" t="64" r="99" b="1150"/>
          <a:stretch/>
        </p:blipFill>
        <p:spPr>
          <a:xfrm>
            <a:off x="4800600" y="1143000"/>
            <a:ext cx="4183602" cy="5533008"/>
          </a:xfrm>
        </p:spPr>
      </p:pic>
    </p:spTree>
    <p:extLst>
      <p:ext uri="{BB962C8B-B14F-4D97-AF65-F5344CB8AC3E}">
        <p14:creationId xmlns:p14="http://schemas.microsoft.com/office/powerpoint/2010/main" val="2331640202"/>
      </p:ext>
    </p:extLst>
  </p:cSld>
  <p:clrMapOvr>
    <a:masterClrMapping/>
  </p:clrMapOvr>
  <p:transition spd="slow" advClick="0" advTm="12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609600"/>
          </a:xfrm>
        </p:spPr>
        <p:txBody>
          <a:bodyPr/>
          <a:lstStyle/>
          <a:p>
            <a:r>
              <a:rPr lang="en-GB" sz="2400" dirty="0"/>
              <a:t>And, of course, we get very close to the gannets too.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242" r="195" b="2913"/>
          <a:stretch/>
        </p:blipFill>
        <p:spPr>
          <a:xfrm>
            <a:off x="152400" y="609600"/>
            <a:ext cx="8844331" cy="6104139"/>
          </a:xfrm>
        </p:spPr>
      </p:pic>
    </p:spTree>
    <p:extLst>
      <p:ext uri="{BB962C8B-B14F-4D97-AF65-F5344CB8AC3E}">
        <p14:creationId xmlns:p14="http://schemas.microsoft.com/office/powerpoint/2010/main" val="313796270"/>
      </p:ext>
    </p:extLst>
  </p:cSld>
  <p:clrMapOvr>
    <a:masterClrMapping/>
  </p:clrMapOvr>
  <p:transition spd="slow" advClick="0" advTm="12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28800"/>
          </a:xfrm>
        </p:spPr>
        <p:txBody>
          <a:bodyPr/>
          <a:lstStyle/>
          <a:p>
            <a:r>
              <a:rPr lang="en-GB" sz="2400" dirty="0"/>
              <a:t>This is Brian, the Captain, a Queenslander, </a:t>
            </a:r>
            <a:br>
              <a:rPr lang="en-GB" sz="2400" dirty="0"/>
            </a:br>
            <a:r>
              <a:rPr lang="en-GB" sz="2400" dirty="0"/>
              <a:t>checking distances up the east coast of Britain,</a:t>
            </a:r>
            <a:br>
              <a:rPr lang="en-GB" sz="2400" dirty="0"/>
            </a:br>
            <a:r>
              <a:rPr lang="en-GB" sz="2400" dirty="0"/>
              <a:t>a lightly travelled route in the modern world.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667000"/>
            <a:ext cx="4241800" cy="318135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667000"/>
            <a:ext cx="4241800" cy="3181350"/>
          </a:xfrm>
        </p:spPr>
      </p:pic>
    </p:spTree>
    <p:extLst>
      <p:ext uri="{BB962C8B-B14F-4D97-AF65-F5344CB8AC3E}">
        <p14:creationId xmlns:p14="http://schemas.microsoft.com/office/powerpoint/2010/main" val="3630996326"/>
      </p:ext>
    </p:extLst>
  </p:cSld>
  <p:clrMapOvr>
    <a:masterClrMapping/>
  </p:clrMapOvr>
  <p:transition spd="slow" advClick="0" advTm="12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5893"/>
            <a:ext cx="9296400" cy="431307"/>
          </a:xfrm>
        </p:spPr>
        <p:txBody>
          <a:bodyPr/>
          <a:lstStyle/>
          <a:p>
            <a:r>
              <a:rPr lang="en-GB" sz="2400" dirty="0"/>
              <a:t>Bass Rock is considered “full up” with every nesting site taken!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4207" r="-19" b="2321"/>
          <a:stretch/>
        </p:blipFill>
        <p:spPr>
          <a:xfrm>
            <a:off x="152400" y="533400"/>
            <a:ext cx="8840680" cy="6196614"/>
          </a:xfrm>
        </p:spPr>
      </p:pic>
    </p:spTree>
    <p:extLst>
      <p:ext uri="{BB962C8B-B14F-4D97-AF65-F5344CB8AC3E}">
        <p14:creationId xmlns:p14="http://schemas.microsoft.com/office/powerpoint/2010/main" val="3355827875"/>
      </p:ext>
    </p:extLst>
  </p:cSld>
  <p:clrMapOvr>
    <a:masterClrMapping/>
  </p:clrMapOvr>
  <p:transition spd="slow" advClick="0" advTm="1200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3810000" cy="3429000"/>
          </a:xfrm>
        </p:spPr>
        <p:txBody>
          <a:bodyPr/>
          <a:lstStyle/>
          <a:p>
            <a:r>
              <a:rPr lang="en-GB" sz="2400" dirty="0"/>
              <a:t>The Seabird returns to</a:t>
            </a:r>
            <a:br>
              <a:rPr lang="en-GB" sz="2400" dirty="0"/>
            </a:br>
            <a:r>
              <a:rPr lang="en-GB" sz="2400" dirty="0"/>
              <a:t>its home port, attractive North Berwick. 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North Berwick Harbour </a:t>
            </a:r>
            <a:br>
              <a:rPr lang="en-GB" sz="2400" dirty="0"/>
            </a:br>
            <a:r>
              <a:rPr lang="en-GB" sz="2400" dirty="0"/>
              <a:t>is in water only at</a:t>
            </a:r>
            <a:br>
              <a:rPr lang="en-GB" sz="2400" dirty="0"/>
            </a:br>
            <a:r>
              <a:rPr lang="en-GB" sz="2400" dirty="0"/>
              <a:t>high tide.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2400"/>
            <a:ext cx="4851400" cy="363855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6" r="78"/>
          <a:stretch/>
        </p:blipFill>
        <p:spPr>
          <a:xfrm>
            <a:off x="152400" y="3959440"/>
            <a:ext cx="3807041" cy="274615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b="29459"/>
          <a:stretch/>
        </p:blipFill>
        <p:spPr>
          <a:xfrm>
            <a:off x="4114800" y="3971405"/>
            <a:ext cx="4862004" cy="2737247"/>
          </a:xfrm>
        </p:spPr>
      </p:pic>
    </p:spTree>
    <p:extLst>
      <p:ext uri="{BB962C8B-B14F-4D97-AF65-F5344CB8AC3E}">
        <p14:creationId xmlns:p14="http://schemas.microsoft.com/office/powerpoint/2010/main" val="3016899832"/>
      </p:ext>
    </p:extLst>
  </p:cSld>
  <p:clrMapOvr>
    <a:masterClrMapping/>
  </p:clrMapOvr>
  <p:transition spd="slow" advClick="0" advTm="1200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740"/>
            <a:ext cx="9296400" cy="762740"/>
          </a:xfrm>
        </p:spPr>
        <p:txBody>
          <a:bodyPr/>
          <a:lstStyle/>
          <a:p>
            <a:r>
              <a:rPr lang="en-GB" sz="2400" dirty="0"/>
              <a:t>And Mike and Hilary are up here too </a:t>
            </a:r>
            <a:br>
              <a:rPr lang="en-GB" sz="2400" dirty="0"/>
            </a:br>
            <a:r>
              <a:rPr lang="en-GB" sz="2400" dirty="0"/>
              <a:t>and Mike and I are going kayaking!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0" r="-18" b="5143"/>
          <a:stretch/>
        </p:blipFill>
        <p:spPr>
          <a:xfrm>
            <a:off x="152400" y="816746"/>
            <a:ext cx="8840679" cy="5931023"/>
          </a:xfrm>
        </p:spPr>
      </p:pic>
    </p:spTree>
    <p:extLst>
      <p:ext uri="{BB962C8B-B14F-4D97-AF65-F5344CB8AC3E}">
        <p14:creationId xmlns:p14="http://schemas.microsoft.com/office/powerpoint/2010/main" val="4137164668"/>
      </p:ext>
    </p:extLst>
  </p:cSld>
  <p:clrMapOvr>
    <a:masterClrMapping/>
  </p:clrMapOvr>
  <p:transition spd="slow" advClick="0" advTm="12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GB" sz="2400" dirty="0"/>
              <a:t>Next morning sees us on North Berwick beach at low tide.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9" r="184" b="2733"/>
          <a:stretch/>
        </p:blipFill>
        <p:spPr>
          <a:xfrm>
            <a:off x="152400" y="630315"/>
            <a:ext cx="8822924" cy="6059751"/>
          </a:xfrm>
        </p:spPr>
      </p:pic>
    </p:spTree>
    <p:extLst>
      <p:ext uri="{BB962C8B-B14F-4D97-AF65-F5344CB8AC3E}">
        <p14:creationId xmlns:p14="http://schemas.microsoft.com/office/powerpoint/2010/main" val="1232824697"/>
      </p:ext>
    </p:extLst>
  </p:cSld>
  <p:clrMapOvr>
    <a:masterClrMapping/>
  </p:clrMapOvr>
  <p:transition spd="slow" advClick="0" advTm="1200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52800" y="4800600"/>
            <a:ext cx="5486400" cy="1828800"/>
          </a:xfrm>
        </p:spPr>
        <p:txBody>
          <a:bodyPr/>
          <a:lstStyle/>
          <a:p>
            <a:r>
              <a:rPr lang="en-GB" sz="2400" dirty="0"/>
              <a:t>And we wish each other well before heading into the waves. We will get very wet in the harbour entrance.</a:t>
            </a:r>
            <a:br>
              <a:rPr lang="en-GB" sz="2400" dirty="0"/>
            </a:br>
            <a:r>
              <a:rPr lang="en-GB" sz="2400" dirty="0"/>
              <a:t>Mike is a an experienced kayaker.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" r="-178" b="7581"/>
          <a:stretch/>
        </p:blipFill>
        <p:spPr>
          <a:xfrm>
            <a:off x="152400" y="4800600"/>
            <a:ext cx="2971800" cy="1914182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6" r="102" b="18982"/>
          <a:stretch/>
        </p:blipFill>
        <p:spPr>
          <a:xfrm>
            <a:off x="152400" y="152400"/>
            <a:ext cx="8831802" cy="4500979"/>
          </a:xfrm>
        </p:spPr>
      </p:pic>
    </p:spTree>
    <p:extLst>
      <p:ext uri="{BB962C8B-B14F-4D97-AF65-F5344CB8AC3E}">
        <p14:creationId xmlns:p14="http://schemas.microsoft.com/office/powerpoint/2010/main" val="2105899273"/>
      </p:ext>
    </p:extLst>
  </p:cSld>
  <p:clrMapOvr>
    <a:masterClrMapping/>
  </p:clrMapOvr>
  <p:transition spd="slow" advClick="0" advTm="1200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2895600" cy="2514600"/>
          </a:xfrm>
        </p:spPr>
        <p:txBody>
          <a:bodyPr/>
          <a:lstStyle/>
          <a:p>
            <a:r>
              <a:rPr lang="en-GB" sz="2400" dirty="0"/>
              <a:t>We paddle away from North Berwick and settle in. This lighthouse is on </a:t>
            </a:r>
            <a:r>
              <a:rPr lang="en-GB" sz="2400" dirty="0" err="1"/>
              <a:t>Fidra</a:t>
            </a:r>
            <a:r>
              <a:rPr lang="en-GB" sz="2400" dirty="0"/>
              <a:t>, three miles </a:t>
            </a:r>
            <a:br>
              <a:rPr lang="en-GB" sz="2400" dirty="0"/>
            </a:br>
            <a:r>
              <a:rPr lang="en-GB" sz="2400" dirty="0"/>
              <a:t>into our journey.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13" r="-45" b="22132"/>
          <a:stretch/>
        </p:blipFill>
        <p:spPr>
          <a:xfrm>
            <a:off x="122785" y="2814220"/>
            <a:ext cx="8861417" cy="3889899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" t="6748" r="275" b="39380"/>
          <a:stretch/>
        </p:blipFill>
        <p:spPr>
          <a:xfrm>
            <a:off x="2858610" y="168676"/>
            <a:ext cx="6121893" cy="2498324"/>
          </a:xfrm>
        </p:spPr>
      </p:pic>
    </p:spTree>
    <p:extLst>
      <p:ext uri="{BB962C8B-B14F-4D97-AF65-F5344CB8AC3E}">
        <p14:creationId xmlns:p14="http://schemas.microsoft.com/office/powerpoint/2010/main" val="770776922"/>
      </p:ext>
    </p:extLst>
  </p:cSld>
  <p:clrMapOvr>
    <a:masterClrMapping/>
  </p:clrMapOvr>
  <p:transition spd="slow" advClick="0" advTm="1200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18496"/>
            <a:ext cx="9144000" cy="780496"/>
          </a:xfrm>
        </p:spPr>
        <p:txBody>
          <a:bodyPr/>
          <a:lstStyle/>
          <a:p>
            <a:r>
              <a:rPr lang="en-GB" sz="2400" dirty="0"/>
              <a:t>It is amazing how conditions vary today. </a:t>
            </a:r>
            <a:br>
              <a:rPr lang="en-GB" sz="2400" dirty="0"/>
            </a:br>
            <a:r>
              <a:rPr lang="en-GB" sz="2400" dirty="0"/>
              <a:t>Around 11.30, at </a:t>
            </a:r>
            <a:r>
              <a:rPr lang="en-GB" sz="2400" dirty="0" err="1"/>
              <a:t>Gullane</a:t>
            </a:r>
            <a:r>
              <a:rPr lang="en-GB" sz="2400" dirty="0"/>
              <a:t>, the Firth of Forth is absolutely idyllic.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r="-241" b="4027"/>
          <a:stretch/>
        </p:blipFill>
        <p:spPr>
          <a:xfrm>
            <a:off x="152400" y="807868"/>
            <a:ext cx="8831802" cy="5914008"/>
          </a:xfrm>
        </p:spPr>
      </p:pic>
    </p:spTree>
    <p:extLst>
      <p:ext uri="{BB962C8B-B14F-4D97-AF65-F5344CB8AC3E}">
        <p14:creationId xmlns:p14="http://schemas.microsoft.com/office/powerpoint/2010/main" val="892440444"/>
      </p:ext>
    </p:extLst>
  </p:cSld>
  <p:clrMapOvr>
    <a:masterClrMapping/>
  </p:clrMapOvr>
  <p:transition spd="slow" advClick="0" advTm="1200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762000"/>
          </a:xfrm>
        </p:spPr>
        <p:txBody>
          <a:bodyPr/>
          <a:lstStyle/>
          <a:p>
            <a:r>
              <a:rPr lang="en-GB" sz="2400" dirty="0"/>
              <a:t>We then cross </a:t>
            </a:r>
            <a:r>
              <a:rPr lang="en-GB" sz="2400" dirty="0" err="1"/>
              <a:t>Aberlady</a:t>
            </a:r>
            <a:r>
              <a:rPr lang="en-GB" sz="2400" dirty="0"/>
              <a:t> Bay, well out to sea. The chimney</a:t>
            </a:r>
            <a:br>
              <a:rPr lang="en-GB" sz="2400" dirty="0"/>
            </a:br>
            <a:r>
              <a:rPr lang="en-GB" sz="2400" dirty="0"/>
              <a:t>ahead, some six miles away, is </a:t>
            </a:r>
            <a:r>
              <a:rPr lang="en-GB" sz="2400" dirty="0" err="1"/>
              <a:t>Cockenzie</a:t>
            </a:r>
            <a:r>
              <a:rPr lang="en-GB" sz="2400" dirty="0"/>
              <a:t> power station.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4"/>
          <a:stretch/>
        </p:blipFill>
        <p:spPr>
          <a:xfrm>
            <a:off x="228600" y="818350"/>
            <a:ext cx="8686800" cy="5845082"/>
          </a:xfrm>
        </p:spPr>
      </p:pic>
    </p:spTree>
    <p:extLst>
      <p:ext uri="{BB962C8B-B14F-4D97-AF65-F5344CB8AC3E}">
        <p14:creationId xmlns:p14="http://schemas.microsoft.com/office/powerpoint/2010/main" val="3098869952"/>
      </p:ext>
    </p:extLst>
  </p:cSld>
  <p:clrMapOvr>
    <a:masterClrMapping/>
  </p:clrMapOvr>
  <p:transition spd="slow" advClick="0" advTm="1200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495"/>
            <a:ext cx="9144000" cy="628095"/>
          </a:xfrm>
        </p:spPr>
        <p:txBody>
          <a:bodyPr/>
          <a:lstStyle/>
          <a:p>
            <a:r>
              <a:rPr lang="en-GB" sz="2400" dirty="0"/>
              <a:t>The wind then strengthened and it took a good while to get here.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319" r="25" b="3286"/>
          <a:stretch/>
        </p:blipFill>
        <p:spPr>
          <a:xfrm>
            <a:off x="152400" y="609600"/>
            <a:ext cx="8760781" cy="6072327"/>
          </a:xfrm>
        </p:spPr>
      </p:pic>
    </p:spTree>
    <p:extLst>
      <p:ext uri="{BB962C8B-B14F-4D97-AF65-F5344CB8AC3E}">
        <p14:creationId xmlns:p14="http://schemas.microsoft.com/office/powerpoint/2010/main" val="1671536264"/>
      </p:ext>
    </p:extLst>
  </p:cSld>
  <p:clrMapOvr>
    <a:masterClrMapping/>
  </p:clrMapOvr>
  <p:transition spd="slow" advClick="0" advTm="1200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18"/>
            <a:ext cx="9144000" cy="771617"/>
          </a:xfrm>
        </p:spPr>
        <p:txBody>
          <a:bodyPr/>
          <a:lstStyle/>
          <a:p>
            <a:r>
              <a:rPr lang="en-GB" sz="2400" dirty="0"/>
              <a:t>But we then saved a yard or two by paddling beneath the pier.</a:t>
            </a:r>
            <a:br>
              <a:rPr lang="en-GB" sz="2400" dirty="0"/>
            </a:br>
            <a:r>
              <a:rPr lang="en-GB" sz="2400" dirty="0" err="1"/>
              <a:t>Cockenzie</a:t>
            </a:r>
            <a:r>
              <a:rPr lang="en-GB" sz="2400" dirty="0"/>
              <a:t> is being converted to burn gas instead of coal/biomass.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" r="46" b="9060"/>
          <a:stretch/>
        </p:blipFill>
        <p:spPr>
          <a:xfrm>
            <a:off x="152400" y="838200"/>
            <a:ext cx="8787414" cy="5827889"/>
          </a:xfrm>
        </p:spPr>
      </p:pic>
    </p:spTree>
    <p:extLst>
      <p:ext uri="{BB962C8B-B14F-4D97-AF65-F5344CB8AC3E}">
        <p14:creationId xmlns:p14="http://schemas.microsoft.com/office/powerpoint/2010/main" val="1512647294"/>
      </p:ext>
    </p:extLst>
  </p:cSld>
  <p:clrMapOvr>
    <a:masterClrMapping/>
  </p:clrMapOvr>
  <p:transition spd="slow" advClick="0" advTm="12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This challenging experience had actually begun in the Medway, Tonic’s home base.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4" r="284" b="5106"/>
          <a:stretch/>
        </p:blipFill>
        <p:spPr>
          <a:xfrm>
            <a:off x="152400" y="807867"/>
            <a:ext cx="8814048" cy="5923379"/>
          </a:xfrm>
        </p:spPr>
      </p:pic>
    </p:spTree>
    <p:extLst>
      <p:ext uri="{BB962C8B-B14F-4D97-AF65-F5344CB8AC3E}">
        <p14:creationId xmlns:p14="http://schemas.microsoft.com/office/powerpoint/2010/main" val="3482381219"/>
      </p:ext>
    </p:extLst>
  </p:cSld>
  <p:clrMapOvr>
    <a:masterClrMapping/>
  </p:clrMapOvr>
  <p:transition spd="slow" advClick="0" advTm="1200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762000"/>
          </a:xfrm>
        </p:spPr>
        <p:txBody>
          <a:bodyPr/>
          <a:lstStyle/>
          <a:p>
            <a:r>
              <a:rPr lang="en-GB" sz="2400" dirty="0"/>
              <a:t>We beach around the corner for a late lunch in Prestonpans.</a:t>
            </a:r>
            <a:br>
              <a:rPr lang="en-GB" sz="2400" dirty="0"/>
            </a:br>
            <a:r>
              <a:rPr lang="en-GB" sz="2400" dirty="0"/>
              <a:t> Salt panning and coal mining were once local trades.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1" r="307" b="3165"/>
          <a:stretch/>
        </p:blipFill>
        <p:spPr>
          <a:xfrm>
            <a:off x="152400" y="798990"/>
            <a:ext cx="8840680" cy="5910310"/>
          </a:xfrm>
        </p:spPr>
      </p:pic>
    </p:spTree>
    <p:extLst>
      <p:ext uri="{BB962C8B-B14F-4D97-AF65-F5344CB8AC3E}">
        <p14:creationId xmlns:p14="http://schemas.microsoft.com/office/powerpoint/2010/main" val="798589852"/>
      </p:ext>
    </p:extLst>
  </p:cSld>
  <p:clrMapOvr>
    <a:masterClrMapping/>
  </p:clrMapOvr>
  <p:transition spd="slow" advClick="0" advTm="1200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GB" sz="2400" dirty="0"/>
              <a:t>Beyond Prestonpans things become rougher.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" r="406" b="7729"/>
          <a:stretch/>
        </p:blipFill>
        <p:spPr>
          <a:xfrm>
            <a:off x="152400" y="594804"/>
            <a:ext cx="8831802" cy="6132990"/>
          </a:xfrm>
        </p:spPr>
      </p:pic>
    </p:spTree>
    <p:extLst>
      <p:ext uri="{BB962C8B-B14F-4D97-AF65-F5344CB8AC3E}">
        <p14:creationId xmlns:p14="http://schemas.microsoft.com/office/powerpoint/2010/main" val="3262966912"/>
      </p:ext>
    </p:extLst>
  </p:cSld>
  <p:clrMapOvr>
    <a:masterClrMapping/>
  </p:clrMapOvr>
  <p:transition spd="slow" advClick="0" advTm="1200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Reclaimed land by Musselburgh racecourse is protected by a severe sea wall which leads to difficult and complex turbulence.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6" t="14433" r="-83" b="13525"/>
          <a:stretch/>
        </p:blipFill>
        <p:spPr>
          <a:xfrm>
            <a:off x="152400" y="838200"/>
            <a:ext cx="8796291" cy="5879977"/>
          </a:xfrm>
        </p:spPr>
      </p:pic>
    </p:spTree>
    <p:extLst>
      <p:ext uri="{BB962C8B-B14F-4D97-AF65-F5344CB8AC3E}">
        <p14:creationId xmlns:p14="http://schemas.microsoft.com/office/powerpoint/2010/main" val="984080522"/>
      </p:ext>
    </p:extLst>
  </p:cSld>
  <p:clrMapOvr>
    <a:masterClrMapping/>
  </p:clrMapOvr>
  <p:transition spd="slow" advClick="0" advTm="1200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400" y="3733800"/>
            <a:ext cx="4191000" cy="2971800"/>
          </a:xfrm>
        </p:spPr>
        <p:txBody>
          <a:bodyPr/>
          <a:lstStyle/>
          <a:p>
            <a:r>
              <a:rPr lang="en-GB" sz="2400" dirty="0"/>
              <a:t>Arthur’s Seat and Edinburgh approach as we pause for a while in the welcome shelter of Musselburgh Harbour.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" t="14825" r="13685" b="4414"/>
          <a:stretch/>
        </p:blipFill>
        <p:spPr>
          <a:xfrm>
            <a:off x="152399" y="152400"/>
            <a:ext cx="4304191" cy="328325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2400"/>
            <a:ext cx="4368797" cy="3276599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3376" r="342" b="2776"/>
          <a:stretch/>
        </p:blipFill>
        <p:spPr>
          <a:xfrm>
            <a:off x="4648200" y="3581400"/>
            <a:ext cx="4344880" cy="3147874"/>
          </a:xfrm>
        </p:spPr>
      </p:pic>
    </p:spTree>
    <p:extLst>
      <p:ext uri="{BB962C8B-B14F-4D97-AF65-F5344CB8AC3E}">
        <p14:creationId xmlns:p14="http://schemas.microsoft.com/office/powerpoint/2010/main" val="2123415378"/>
      </p:ext>
    </p:extLst>
  </p:cSld>
  <p:clrMapOvr>
    <a:masterClrMapping/>
  </p:clrMapOvr>
  <p:transition spd="slow" advClick="0" advTm="1200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76200" y="8138"/>
            <a:ext cx="9296400" cy="677662"/>
          </a:xfrm>
        </p:spPr>
        <p:txBody>
          <a:bodyPr/>
          <a:lstStyle/>
          <a:p>
            <a:r>
              <a:rPr lang="en-GB" sz="2400" dirty="0"/>
              <a:t>We then battle the waves to reach the Edinburgh suburbs and touristy Portobello Strand on this Bank Holiday weekend.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9" r="486" b="3811"/>
          <a:stretch/>
        </p:blipFill>
        <p:spPr>
          <a:xfrm>
            <a:off x="152400" y="763480"/>
            <a:ext cx="8796291" cy="5972453"/>
          </a:xfrm>
        </p:spPr>
      </p:pic>
    </p:spTree>
    <p:extLst>
      <p:ext uri="{BB962C8B-B14F-4D97-AF65-F5344CB8AC3E}">
        <p14:creationId xmlns:p14="http://schemas.microsoft.com/office/powerpoint/2010/main" val="4147995595"/>
      </p:ext>
    </p:extLst>
  </p:cSld>
  <p:clrMapOvr>
    <a:masterClrMapping/>
  </p:clrMapOvr>
  <p:transition spd="slow" advClick="0" advTm="1200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893"/>
            <a:ext cx="9144000" cy="583707"/>
          </a:xfrm>
        </p:spPr>
        <p:txBody>
          <a:bodyPr/>
          <a:lstStyle/>
          <a:p>
            <a:r>
              <a:rPr lang="en-GB" sz="2400" dirty="0"/>
              <a:t>The weather is really changing and we just made it in time.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8" r="224" b="5105"/>
          <a:stretch/>
        </p:blipFill>
        <p:spPr>
          <a:xfrm>
            <a:off x="152400" y="674703"/>
            <a:ext cx="8805169" cy="6004265"/>
          </a:xfrm>
        </p:spPr>
      </p:pic>
    </p:spTree>
    <p:extLst>
      <p:ext uri="{BB962C8B-B14F-4D97-AF65-F5344CB8AC3E}">
        <p14:creationId xmlns:p14="http://schemas.microsoft.com/office/powerpoint/2010/main" val="3226067394"/>
      </p:ext>
    </p:extLst>
  </p:cSld>
  <p:clrMapOvr>
    <a:masterClrMapping/>
  </p:clrMapOvr>
  <p:transition spd="slow" advClick="0" advTm="1200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893"/>
            <a:ext cx="9144000" cy="659908"/>
          </a:xfrm>
        </p:spPr>
        <p:txBody>
          <a:bodyPr/>
          <a:lstStyle/>
          <a:p>
            <a:r>
              <a:rPr lang="en-GB" sz="2400" dirty="0"/>
              <a:t>As we power up the sandy beach. Distant </a:t>
            </a:r>
            <a:r>
              <a:rPr lang="en-GB" sz="2400" dirty="0" err="1"/>
              <a:t>Cockenzie</a:t>
            </a:r>
            <a:r>
              <a:rPr lang="en-GB" sz="2400" dirty="0"/>
              <a:t> power station is now 7 miles away and we have paddled 21 miles today.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990" r="384" b="4388"/>
          <a:stretch/>
        </p:blipFill>
        <p:spPr>
          <a:xfrm>
            <a:off x="152400" y="790113"/>
            <a:ext cx="8805169" cy="5941380"/>
          </a:xfrm>
        </p:spPr>
      </p:pic>
    </p:spTree>
    <p:extLst>
      <p:ext uri="{BB962C8B-B14F-4D97-AF65-F5344CB8AC3E}">
        <p14:creationId xmlns:p14="http://schemas.microsoft.com/office/powerpoint/2010/main" val="1603347882"/>
      </p:ext>
    </p:extLst>
  </p:cSld>
  <p:clrMapOvr>
    <a:masterClrMapping/>
  </p:clrMapOvr>
  <p:transition spd="slow" advClick="0" advTm="12000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en-GB" sz="2400" dirty="0"/>
              <a:t>We made it John!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17" r="145" b="5106"/>
          <a:stretch/>
        </p:blipFill>
        <p:spPr>
          <a:xfrm>
            <a:off x="152400" y="497150"/>
            <a:ext cx="8840680" cy="6226946"/>
          </a:xfrm>
        </p:spPr>
      </p:pic>
    </p:spTree>
    <p:extLst>
      <p:ext uri="{BB962C8B-B14F-4D97-AF65-F5344CB8AC3E}">
        <p14:creationId xmlns:p14="http://schemas.microsoft.com/office/powerpoint/2010/main" val="2348359355"/>
      </p:ext>
    </p:extLst>
  </p:cSld>
  <p:clrMapOvr>
    <a:masterClrMapping/>
  </p:clrMapOvr>
  <p:transition spd="slow" advClick="0" advTm="1200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8138"/>
            <a:ext cx="9296400" cy="449062"/>
          </a:xfrm>
        </p:spPr>
        <p:txBody>
          <a:bodyPr/>
          <a:lstStyle/>
          <a:p>
            <a:r>
              <a:rPr lang="en-GB" sz="2400" dirty="0"/>
              <a:t>Just over the railings, beyond the bus garage, are Leith Docks.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7"/>
          <a:stretch/>
        </p:blipFill>
        <p:spPr>
          <a:xfrm>
            <a:off x="152400" y="547375"/>
            <a:ext cx="8839200" cy="6190777"/>
          </a:xfrm>
        </p:spPr>
      </p:pic>
    </p:spTree>
    <p:extLst>
      <p:ext uri="{BB962C8B-B14F-4D97-AF65-F5344CB8AC3E}">
        <p14:creationId xmlns:p14="http://schemas.microsoft.com/office/powerpoint/2010/main" val="752041906"/>
      </p:ext>
    </p:extLst>
  </p:cSld>
  <p:clrMapOvr>
    <a:masterClrMapping/>
  </p:clrMapOvr>
  <p:transition spd="slow" advClick="0" advTm="1200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40"/>
            <a:ext cx="9144000" cy="610340"/>
          </a:xfrm>
        </p:spPr>
        <p:txBody>
          <a:bodyPr/>
          <a:lstStyle/>
          <a:p>
            <a:r>
              <a:rPr lang="en-GB" sz="2400" dirty="0"/>
              <a:t>And we visit Leith Docks the following morning.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5"/>
          <a:stretch/>
        </p:blipFill>
        <p:spPr>
          <a:xfrm>
            <a:off x="152400" y="688678"/>
            <a:ext cx="8839200" cy="6019142"/>
          </a:xfrm>
        </p:spPr>
      </p:pic>
    </p:spTree>
    <p:extLst>
      <p:ext uri="{BB962C8B-B14F-4D97-AF65-F5344CB8AC3E}">
        <p14:creationId xmlns:p14="http://schemas.microsoft.com/office/powerpoint/2010/main" val="3169215022"/>
      </p:ext>
    </p:extLst>
  </p:cSld>
  <p:clrMapOvr>
    <a:masterClrMapping/>
  </p:clrMapOvr>
  <p:transition spd="slow" advClick="0" advTm="1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685800"/>
          </a:xfrm>
        </p:spPr>
        <p:txBody>
          <a:bodyPr/>
          <a:lstStyle/>
          <a:p>
            <a:r>
              <a:rPr lang="en-GB" sz="2400" dirty="0"/>
              <a:t>A 05.00 start had then taken us into the Thames for a fast (10 knot) run up the east coast, assisted by favourable wind and tide.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797" r="282" b="4458"/>
          <a:stretch/>
        </p:blipFill>
        <p:spPr>
          <a:xfrm>
            <a:off x="152401" y="763480"/>
            <a:ext cx="8840680" cy="5967273"/>
          </a:xfrm>
        </p:spPr>
      </p:pic>
    </p:spTree>
    <p:extLst>
      <p:ext uri="{BB962C8B-B14F-4D97-AF65-F5344CB8AC3E}">
        <p14:creationId xmlns:p14="http://schemas.microsoft.com/office/powerpoint/2010/main" val="541592642"/>
      </p:ext>
    </p:extLst>
  </p:cSld>
  <p:clrMapOvr>
    <a:masterClrMapping/>
  </p:clrMapOvr>
  <p:transition spd="slow" advClick="0" advTm="12000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05400" y="0"/>
            <a:ext cx="4038600" cy="2286000"/>
          </a:xfrm>
        </p:spPr>
        <p:txBody>
          <a:bodyPr/>
          <a:lstStyle/>
          <a:p>
            <a:r>
              <a:rPr lang="en-GB" sz="2400" dirty="0"/>
              <a:t>But access was tricky. These steps were the key. One then had to squeeze under several low bridges.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3" b="15845"/>
          <a:stretch/>
        </p:blipFill>
        <p:spPr>
          <a:xfrm>
            <a:off x="152400" y="3505200"/>
            <a:ext cx="5005526" cy="317080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390" r="364" b="10444"/>
          <a:stretch/>
        </p:blipFill>
        <p:spPr>
          <a:xfrm>
            <a:off x="5334000" y="2362200"/>
            <a:ext cx="3644284" cy="429679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3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" b="15245"/>
          <a:stretch/>
        </p:blipFill>
        <p:spPr>
          <a:xfrm>
            <a:off x="152400" y="152400"/>
            <a:ext cx="5014404" cy="3194482"/>
          </a:xfrm>
        </p:spPr>
      </p:pic>
    </p:spTree>
    <p:extLst>
      <p:ext uri="{BB962C8B-B14F-4D97-AF65-F5344CB8AC3E}">
        <p14:creationId xmlns:p14="http://schemas.microsoft.com/office/powerpoint/2010/main" val="2993041224"/>
      </p:ext>
    </p:extLst>
  </p:cSld>
  <p:clrMapOvr>
    <a:masterClrMapping/>
  </p:clrMapOvr>
  <p:transition spd="slow" advClick="0" advTm="1400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533400"/>
          </a:xfrm>
        </p:spPr>
        <p:txBody>
          <a:bodyPr/>
          <a:lstStyle/>
          <a:p>
            <a:r>
              <a:rPr lang="en-GB" sz="2400" dirty="0"/>
              <a:t>These are the last two. Only a canoe can make this trip.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4" r="446" b="-1"/>
          <a:stretch/>
        </p:blipFill>
        <p:spPr>
          <a:xfrm>
            <a:off x="152400" y="577049"/>
            <a:ext cx="8814047" cy="6141869"/>
          </a:xfrm>
        </p:spPr>
      </p:pic>
    </p:spTree>
    <p:extLst>
      <p:ext uri="{BB962C8B-B14F-4D97-AF65-F5344CB8AC3E}">
        <p14:creationId xmlns:p14="http://schemas.microsoft.com/office/powerpoint/2010/main" val="2827368737"/>
      </p:ext>
    </p:extLst>
  </p:cSld>
  <p:clrMapOvr>
    <a:masterClrMapping/>
  </p:clrMapOvr>
  <p:transition spd="slow" advClick="0" advTm="1200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9618"/>
            <a:ext cx="9144000" cy="771617"/>
          </a:xfrm>
        </p:spPr>
        <p:txBody>
          <a:bodyPr/>
          <a:lstStyle/>
          <a:p>
            <a:r>
              <a:rPr lang="en-GB" sz="2400" dirty="0"/>
              <a:t>We were timid in our travels around Leith Docks.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574" r="323" b="4890"/>
          <a:stretch/>
        </p:blipFill>
        <p:spPr>
          <a:xfrm>
            <a:off x="152400" y="762000"/>
            <a:ext cx="8861842" cy="5970234"/>
          </a:xfrm>
        </p:spPr>
      </p:pic>
    </p:spTree>
    <p:extLst>
      <p:ext uri="{BB962C8B-B14F-4D97-AF65-F5344CB8AC3E}">
        <p14:creationId xmlns:p14="http://schemas.microsoft.com/office/powerpoint/2010/main" val="1201487207"/>
      </p:ext>
    </p:extLst>
  </p:cSld>
  <p:clrMapOvr>
    <a:masterClrMapping/>
  </p:clrMapOvr>
  <p:transition spd="slow" advClick="0" advTm="12000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762000"/>
          </a:xfrm>
        </p:spPr>
        <p:txBody>
          <a:bodyPr/>
          <a:lstStyle/>
          <a:p>
            <a:r>
              <a:rPr lang="en-GB" sz="2400" dirty="0"/>
              <a:t>And made do with a foray of the older basins before returning back under the bridges to paddle the Water of Leith towards Edinburgh.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8" r="22" b="2733"/>
          <a:stretch/>
        </p:blipFill>
        <p:spPr>
          <a:xfrm>
            <a:off x="152400" y="816746"/>
            <a:ext cx="8822924" cy="5887376"/>
          </a:xfrm>
        </p:spPr>
      </p:pic>
    </p:spTree>
    <p:extLst>
      <p:ext uri="{BB962C8B-B14F-4D97-AF65-F5344CB8AC3E}">
        <p14:creationId xmlns:p14="http://schemas.microsoft.com/office/powerpoint/2010/main" val="3050830417"/>
      </p:ext>
    </p:extLst>
  </p:cSld>
  <p:clrMapOvr>
    <a:masterClrMapping/>
  </p:clrMapOvr>
  <p:transition spd="slow" advClick="0" advTm="12000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Whaling was once a mainstay of Leith and the man that ended up controlling the industry, Christian Salvesen, is buried nearby.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8" r="85" b="1610"/>
          <a:stretch/>
        </p:blipFill>
        <p:spPr>
          <a:xfrm>
            <a:off x="152400" y="838200"/>
            <a:ext cx="8693458" cy="5894773"/>
          </a:xfrm>
        </p:spPr>
      </p:pic>
    </p:spTree>
    <p:extLst>
      <p:ext uri="{BB962C8B-B14F-4D97-AF65-F5344CB8AC3E}">
        <p14:creationId xmlns:p14="http://schemas.microsoft.com/office/powerpoint/2010/main" val="835128775"/>
      </p:ext>
    </p:extLst>
  </p:cSld>
  <p:clrMapOvr>
    <a:masterClrMapping/>
  </p:clrMapOvr>
  <p:transition spd="slow" advClick="0" advTm="12000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740"/>
            <a:ext cx="9296400" cy="610340"/>
          </a:xfrm>
        </p:spPr>
        <p:txBody>
          <a:bodyPr/>
          <a:lstStyle/>
          <a:p>
            <a:r>
              <a:rPr lang="en-GB" sz="2400" dirty="0"/>
              <a:t>Few people travel the Water of Leith today.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372" r="-219" b="1327"/>
          <a:stretch/>
        </p:blipFill>
        <p:spPr>
          <a:xfrm>
            <a:off x="152399" y="603682"/>
            <a:ext cx="8796291" cy="6141868"/>
          </a:xfrm>
        </p:spPr>
      </p:pic>
    </p:spTree>
    <p:extLst>
      <p:ext uri="{BB962C8B-B14F-4D97-AF65-F5344CB8AC3E}">
        <p14:creationId xmlns:p14="http://schemas.microsoft.com/office/powerpoint/2010/main" val="3656315922"/>
      </p:ext>
    </p:extLst>
  </p:cSld>
  <p:clrMapOvr>
    <a:masterClrMapping/>
  </p:clrMapOvr>
  <p:transition spd="slow" advClick="0" advTm="12000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10200" y="152400"/>
            <a:ext cx="3581400" cy="3124200"/>
          </a:xfrm>
        </p:spPr>
        <p:txBody>
          <a:bodyPr/>
          <a:lstStyle/>
          <a:p>
            <a:r>
              <a:rPr lang="en-GB" sz="2400" dirty="0"/>
              <a:t>As it mainly offers back views of unexciting Edinburgh suburbs and bankside vegetation that becomes ever thicker!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98" r="4" b="14425"/>
          <a:stretch/>
        </p:blipFill>
        <p:spPr>
          <a:xfrm>
            <a:off x="152399" y="152400"/>
            <a:ext cx="5067671" cy="312346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4368800" cy="32766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-341" b="1"/>
          <a:stretch/>
        </p:blipFill>
        <p:spPr>
          <a:xfrm>
            <a:off x="4731798" y="3417903"/>
            <a:ext cx="4259802" cy="3268647"/>
          </a:xfrm>
        </p:spPr>
      </p:pic>
    </p:spTree>
    <p:extLst>
      <p:ext uri="{BB962C8B-B14F-4D97-AF65-F5344CB8AC3E}">
        <p14:creationId xmlns:p14="http://schemas.microsoft.com/office/powerpoint/2010/main" val="3013931634"/>
      </p:ext>
    </p:extLst>
  </p:cSld>
  <p:clrMapOvr>
    <a:masterClrMapping/>
  </p:clrMapOvr>
  <p:transition spd="slow" advClick="0" advTm="12000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762000"/>
          </a:xfrm>
        </p:spPr>
        <p:txBody>
          <a:bodyPr/>
          <a:lstStyle/>
          <a:p>
            <a:r>
              <a:rPr lang="en-GB" sz="2400" dirty="0"/>
              <a:t>Nobody travels this way, it is time to call it a day. Not very far</a:t>
            </a:r>
            <a:br>
              <a:rPr lang="en-GB" sz="2400" dirty="0"/>
            </a:br>
            <a:r>
              <a:rPr lang="en-GB" sz="2400" dirty="0"/>
              <a:t>from here is Edinburgh canal basin and the start of our next leg.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53" r="245" b="4498"/>
          <a:stretch/>
        </p:blipFill>
        <p:spPr>
          <a:xfrm>
            <a:off x="152401" y="798990"/>
            <a:ext cx="8831802" cy="5939629"/>
          </a:xfrm>
        </p:spPr>
      </p:pic>
    </p:spTree>
    <p:extLst>
      <p:ext uri="{BB962C8B-B14F-4D97-AF65-F5344CB8AC3E}">
        <p14:creationId xmlns:p14="http://schemas.microsoft.com/office/powerpoint/2010/main" val="1515737259"/>
      </p:ext>
    </p:extLst>
  </p:cSld>
  <p:clrMapOvr>
    <a:masterClrMapping/>
  </p:clrMapOvr>
  <p:transition spd="slow" advClick="0" advTm="12000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740"/>
            <a:ext cx="9296400" cy="534140"/>
          </a:xfrm>
        </p:spPr>
        <p:txBody>
          <a:bodyPr/>
          <a:lstStyle/>
          <a:p>
            <a:r>
              <a:rPr lang="en-GB" sz="2400" dirty="0"/>
              <a:t>It is time to return to the steps.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7" r="245" b="3380"/>
          <a:stretch/>
        </p:blipFill>
        <p:spPr>
          <a:xfrm>
            <a:off x="152400" y="577049"/>
            <a:ext cx="8831802" cy="6127073"/>
          </a:xfrm>
        </p:spPr>
      </p:pic>
    </p:spTree>
    <p:extLst>
      <p:ext uri="{BB962C8B-B14F-4D97-AF65-F5344CB8AC3E}">
        <p14:creationId xmlns:p14="http://schemas.microsoft.com/office/powerpoint/2010/main" val="120525263"/>
      </p:ext>
    </p:extLst>
  </p:cSld>
  <p:clrMapOvr>
    <a:masterClrMapping/>
  </p:clrMapOvr>
  <p:transition spd="slow" advClick="0" advTm="12000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304800"/>
            <a:ext cx="3276600" cy="3886200"/>
          </a:xfrm>
        </p:spPr>
        <p:txBody>
          <a:bodyPr/>
          <a:lstStyle/>
          <a:p>
            <a:r>
              <a:rPr lang="en-GB" sz="2400" dirty="0"/>
              <a:t>And to give a big</a:t>
            </a:r>
            <a:br>
              <a:rPr lang="en-GB" sz="2400" dirty="0"/>
            </a:br>
            <a:r>
              <a:rPr lang="en-GB" sz="2400" dirty="0"/>
              <a:t> “Thank you” to Mike and Hilary for this       quite amazing experience.</a:t>
            </a:r>
            <a:br>
              <a:rPr lang="en-GB" sz="2400" dirty="0"/>
            </a:br>
            <a:br>
              <a:rPr lang="en-GB" sz="2400" dirty="0"/>
            </a:b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" r="-212"/>
          <a:stretch/>
        </p:blipFill>
        <p:spPr>
          <a:xfrm>
            <a:off x="228600" y="152399"/>
            <a:ext cx="5105400" cy="6586425"/>
          </a:xfrm>
        </p:spPr>
      </p:pic>
    </p:spTree>
    <p:extLst>
      <p:ext uri="{BB962C8B-B14F-4D97-AF65-F5344CB8AC3E}">
        <p14:creationId xmlns:p14="http://schemas.microsoft.com/office/powerpoint/2010/main" val="2230837052"/>
      </p:ext>
    </p:extLst>
  </p:cSld>
  <p:clrMapOvr>
    <a:masterClrMapping/>
  </p:clrMapOvr>
  <p:transition spd="slow" advClick="0" advTm="12000"/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5949</TotalTime>
  <Words>1772</Words>
  <Application>Microsoft Office PowerPoint</Application>
  <PresentationFormat>On-screen Show (4:3)</PresentationFormat>
  <Paragraphs>103</Paragraphs>
  <Slides>99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3" baseType="lpstr">
      <vt:lpstr>Arial</vt:lpstr>
      <vt:lpstr>Tahoma</vt:lpstr>
      <vt:lpstr>Wingdings</vt:lpstr>
      <vt:lpstr>Textured</vt:lpstr>
      <vt:lpstr>Exploring Britain  Boating North  Chapter 8 </vt:lpstr>
      <vt:lpstr>We pick up our tale in the North Sea, just off Spurn Head, with darkness beginning to fall.</vt:lpstr>
      <vt:lpstr>We are aboard rolling yacht Tonic and Humber bound shipping lanes are busy with traffic.</vt:lpstr>
      <vt:lpstr>Yacht Tonic is used for Yachtmaster training and, as such, circumnavigates the British Isles twice a year. </vt:lpstr>
      <vt:lpstr>Some night cruising is involved, as here, off Flanborough Head. This is Paul, an experienced sailor yet still training.</vt:lpstr>
      <vt:lpstr>There are six of us on board, the captain, three trainees and two novices, of which I am one! </vt:lpstr>
      <vt:lpstr>This is Brian, the Captain, a Queenslander,  checking distances up the east coast of Britain, a lightly travelled route in the modern world.</vt:lpstr>
      <vt:lpstr>This challenging experience had actually begun in the Medway, Tonic’s home base.</vt:lpstr>
      <vt:lpstr>A 05.00 start had then taken us into the Thames for a fast (10 knot) run up the east coast, assisted by favourable wind and tide.</vt:lpstr>
      <vt:lpstr>To spend the night in fascinating Southwold Harbour. </vt:lpstr>
      <vt:lpstr>Tonic can travel fast in the right conditions and is a past competitor of the Fastnet Race.</vt:lpstr>
      <vt:lpstr>And conditions did become challenging crossing The Wash.</vt:lpstr>
      <vt:lpstr>To reach the gas rigs of the North Sea and our overnight passage across the mouth of the Humber, the real   start of this trip. </vt:lpstr>
      <vt:lpstr>And so to daybreak, near Scarborough, on 14th May 2012.</vt:lpstr>
      <vt:lpstr>As we look towards Ravenscar and Robin Hood’s Bay.</vt:lpstr>
      <vt:lpstr>As Tonic passes Ravenscar with Whitby our next port of call.</vt:lpstr>
      <vt:lpstr>The approach to Whitby is spectacular.</vt:lpstr>
      <vt:lpstr>Whitby harbour entrance, with double breakwaters, can be tricky.</vt:lpstr>
      <vt:lpstr>We enter under engine power.</vt:lpstr>
      <vt:lpstr>Then, when conditions permit, drop the sail. </vt:lpstr>
      <vt:lpstr>We had to moor at the waiting pier to await Town Bridge, only swung around high tide.  It is then free time for the crew. </vt:lpstr>
      <vt:lpstr>And a treat awaits the discerning. Whitby kippers. Delicious!</vt:lpstr>
      <vt:lpstr>Whitby is a   fascinating  little town.  Both down by the harbour.</vt:lpstr>
      <vt:lpstr>And up by the abbey.  From where we look northwards, along the  route of tomorrow’s trip.  But the forecast is poor.</vt:lpstr>
      <vt:lpstr>No fishing trips are heading out to sea at the moment!</vt:lpstr>
      <vt:lpstr>But we are going and young Paul, also a diving instructor, is at the helm for our Whitby departure at 05.06.</vt:lpstr>
      <vt:lpstr>And we are soon battling with an angry sea as the Cleveland coastline stretches ahead.</vt:lpstr>
      <vt:lpstr>Paul, as acting skipper, has plenty to think about. </vt:lpstr>
      <vt:lpstr>As the waves pound the boat. This is a Force 7, Near Gale.</vt:lpstr>
      <vt:lpstr>We tack along the coast and by 7.30 are passing Boulby Potash, Europe’s second deepest mine, nearly a mile deep. </vt:lpstr>
      <vt:lpstr>Only the experts helm today. The main sail is reefed to 2nd reef to reduce sail area and any smoother water is nearer the coast.</vt:lpstr>
      <vt:lpstr>Tacking out to sea the rolling intensifies. Paul is now very wet.</vt:lpstr>
      <vt:lpstr>This is Seaham with industry where there used to be coal mines. It is 13.30 and, with the tide against us, the sea is at its worst. </vt:lpstr>
      <vt:lpstr>Rough seas by Seaham Harbour as Tonic sails on by.</vt:lpstr>
      <vt:lpstr>But, amazingly, it changed. It is now 17.00 and we have blue sea by Tynmouth Castle, built to defend the mouth of the River Tyne. </vt:lpstr>
      <vt:lpstr>And we steer into nearby Blyth Harbour to recover!</vt:lpstr>
      <vt:lpstr>And where, safely in, our wet clothing is laid out to dry.</vt:lpstr>
      <vt:lpstr>The following day was a quality day  in every way.  </vt:lpstr>
      <vt:lpstr>And Ann and I can helm again on this lovely morning. </vt:lpstr>
      <vt:lpstr>We pass Coquet Island, Amble, on the flat Northumbrian coast.</vt:lpstr>
      <vt:lpstr>Then Dustanburgh Castle, impressive from the sea.</vt:lpstr>
      <vt:lpstr>Ahead now is Banburgh Castle, whilst on the right, the Farne Islands near. </vt:lpstr>
      <vt:lpstr>The Farne Islands, a bird paradise, is today’s destination  and it is the nesting season. Puffins ahoy! </vt:lpstr>
      <vt:lpstr>We anchor on arrival, inflate the dingy  and set off for shore. </vt:lpstr>
      <vt:lpstr>Our timing was perfect as all the other visitors had returned to Seahouses and the island was deserted………except for the birds!  </vt:lpstr>
      <vt:lpstr>It was amazing to be so close to all these wonderful birds, for example, left to right, a Guillemot, a Razorbill and a Shag.</vt:lpstr>
      <vt:lpstr>An interesting Farne Island bird is the Arctic Tern. These birds stay with long daylight and migrate to  the Antarctic for winter,  a 20,000 mile round trip!  </vt:lpstr>
      <vt:lpstr>Arctic Terns defend their territory too and are known to peck the heads of intruders! </vt:lpstr>
      <vt:lpstr>There are 37,000 puffins on the Farne Islands and this   group here have nesting burrows opposite Banburgh Castle. </vt:lpstr>
      <vt:lpstr>The Farne Islands are truly amazing.</vt:lpstr>
      <vt:lpstr>As Tonic moves on!</vt:lpstr>
      <vt:lpstr>Passing Bamburgh Castle and then Lindisfarne, Holy Island, with the Cheviot Hills behind. </vt:lpstr>
      <vt:lpstr>We are now, as the displays indicate, heading for Scotland and doing 7.5 knots in 24.9 metres of water.</vt:lpstr>
      <vt:lpstr>It is late evening as we pass Berwick-upon-Tweed with Eyemouth now ahead. </vt:lpstr>
      <vt:lpstr>The rocky approach to Eyemouth is not for the faint hearted!</vt:lpstr>
      <vt:lpstr>But once through the rocks Eyemouth offers excellent moorings and a choice of pubs!</vt:lpstr>
      <vt:lpstr>Next morning dawns wet, as skipper Brian takes the helm.</vt:lpstr>
      <vt:lpstr>Although heading for Lossiemouth and the Shetland Islands, Brian is taking a course around Bass Rock to assist my journey.</vt:lpstr>
      <vt:lpstr>St Abb’s Head, with its spectacular lighthouse, is our first coastal feature of the day.</vt:lpstr>
      <vt:lpstr>As the funnel of the Firth of Forth begins to take shape. Bass Rock, my destination this trip, can just be glimpsed far right. </vt:lpstr>
      <vt:lpstr>We pass Dunbar. </vt:lpstr>
      <vt:lpstr>As a gannet, with a beakful of seaweed, passes by. The 150,000 gannets on Bass Rock are a wildlife wonder of the world.</vt:lpstr>
      <vt:lpstr>Here it is, amazing Bass Rock, white with gannets.</vt:lpstr>
      <vt:lpstr>There are gannets everywhere! The chicks are heavier than the adults on leaving the nest and were once taken as food.</vt:lpstr>
      <vt:lpstr>And here, at Bass Rock, my Tonic adventure ends. </vt:lpstr>
      <vt:lpstr>As from here I follow the southern shore of the Firth of Forth.</vt:lpstr>
      <vt:lpstr>And this begins aboard Seabird on 4th June 2012, a Diamond Jubilee weekend.   </vt:lpstr>
      <vt:lpstr>The Seabird gets very close in as we pass the lighthouse and the old prison.</vt:lpstr>
      <vt:lpstr>And, of course, we get very close to the gannets too.</vt:lpstr>
      <vt:lpstr>Bass Rock is considered “full up” with every nesting site taken! </vt:lpstr>
      <vt:lpstr>The Seabird returns to its home port, attractive North Berwick.   North Berwick Harbour  is in water only at high tide.</vt:lpstr>
      <vt:lpstr>And Mike and Hilary are up here too  and Mike and I are going kayaking! </vt:lpstr>
      <vt:lpstr>Next morning sees us on North Berwick beach at low tide.</vt:lpstr>
      <vt:lpstr>And we wish each other well before heading into the waves. We will get very wet in the harbour entrance. Mike is a an experienced kayaker.</vt:lpstr>
      <vt:lpstr>We paddle away from North Berwick and settle in. This lighthouse is on Fidra, three miles  into our journey. </vt:lpstr>
      <vt:lpstr>It is amazing how conditions vary today.  Around 11.30, at Gullane, the Firth of Forth is absolutely idyllic.</vt:lpstr>
      <vt:lpstr>We then cross Aberlady Bay, well out to sea. The chimney ahead, some six miles away, is Cockenzie power station.</vt:lpstr>
      <vt:lpstr>The wind then strengthened and it took a good while to get here.</vt:lpstr>
      <vt:lpstr>But we then saved a yard or two by paddling beneath the pier. Cockenzie is being converted to burn gas instead of coal/biomass.</vt:lpstr>
      <vt:lpstr>We beach around the corner for a late lunch in Prestonpans.  Salt panning and coal mining were once local trades.</vt:lpstr>
      <vt:lpstr>Beyond Prestonpans things become rougher.</vt:lpstr>
      <vt:lpstr>Reclaimed land by Musselburgh racecourse is protected by a severe sea wall which leads to difficult and complex turbulence.</vt:lpstr>
      <vt:lpstr>Arthur’s Seat and Edinburgh approach as we pause for a while in the welcome shelter of Musselburgh Harbour. </vt:lpstr>
      <vt:lpstr>We then battle the waves to reach the Edinburgh suburbs and touristy Portobello Strand on this Bank Holiday weekend. </vt:lpstr>
      <vt:lpstr>The weather is really changing and we just made it in time.</vt:lpstr>
      <vt:lpstr>As we power up the sandy beach. Distant Cockenzie power station is now 7 miles away and we have paddled 21 miles today.</vt:lpstr>
      <vt:lpstr>We made it John!</vt:lpstr>
      <vt:lpstr>Just over the railings, beyond the bus garage, are Leith Docks.</vt:lpstr>
      <vt:lpstr>And we visit Leith Docks the following morning. </vt:lpstr>
      <vt:lpstr>But access was tricky. These steps were the key. One then had to squeeze under several low bridges.</vt:lpstr>
      <vt:lpstr>These are the last two. Only a canoe can make this trip.</vt:lpstr>
      <vt:lpstr>We were timid in our travels around Leith Docks.</vt:lpstr>
      <vt:lpstr>And made do with a foray of the older basins before returning back under the bridges to paddle the Water of Leith towards Edinburgh. </vt:lpstr>
      <vt:lpstr>Whaling was once a mainstay of Leith and the man that ended up controlling the industry, Christian Salvesen, is buried nearby.</vt:lpstr>
      <vt:lpstr>Few people travel the Water of Leith today.</vt:lpstr>
      <vt:lpstr>As it mainly offers back views of unexciting Edinburgh suburbs and bankside vegetation that becomes ever thicker!</vt:lpstr>
      <vt:lpstr>Nobody travels this way, it is time to call it a day. Not very far from here is Edinburgh canal basin and the start of our next leg.</vt:lpstr>
      <vt:lpstr>It is time to return to the steps. </vt:lpstr>
      <vt:lpstr>And to give a big  “Thank you” to Mike and Hilary for this       quite amazing experience.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Britain  Boating North   Part 7 </dc:title>
  <dc:creator>John</dc:creator>
  <cp:lastModifiedBy>John Goldrick</cp:lastModifiedBy>
  <cp:revision>141</cp:revision>
  <dcterms:created xsi:type="dcterms:W3CDTF">2006-08-16T00:00:00Z</dcterms:created>
  <dcterms:modified xsi:type="dcterms:W3CDTF">2022-12-17T09:01:51Z</dcterms:modified>
</cp:coreProperties>
</file>