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67" r:id="rId12"/>
    <p:sldId id="271" r:id="rId13"/>
    <p:sldId id="272" r:id="rId14"/>
    <p:sldId id="273" r:id="rId15"/>
    <p:sldId id="274" r:id="rId16"/>
    <p:sldId id="275" r:id="rId17"/>
    <p:sldId id="277" r:id="rId18"/>
    <p:sldId id="278" r:id="rId19"/>
    <p:sldId id="280" r:id="rId20"/>
    <p:sldId id="282" r:id="rId21"/>
    <p:sldId id="279" r:id="rId22"/>
    <p:sldId id="283" r:id="rId23"/>
    <p:sldId id="284" r:id="rId24"/>
    <p:sldId id="285" r:id="rId25"/>
    <p:sldId id="296" r:id="rId26"/>
    <p:sldId id="286" r:id="rId27"/>
    <p:sldId id="288" r:id="rId28"/>
    <p:sldId id="290" r:id="rId29"/>
    <p:sldId id="294" r:id="rId30"/>
    <p:sldId id="358" r:id="rId31"/>
    <p:sldId id="298" r:id="rId32"/>
    <p:sldId id="300" r:id="rId33"/>
    <p:sldId id="302" r:id="rId34"/>
    <p:sldId id="303" r:id="rId35"/>
    <p:sldId id="304" r:id="rId36"/>
    <p:sldId id="308" r:id="rId37"/>
    <p:sldId id="309" r:id="rId38"/>
    <p:sldId id="310" r:id="rId39"/>
    <p:sldId id="311" r:id="rId40"/>
    <p:sldId id="312" r:id="rId41"/>
    <p:sldId id="313" r:id="rId42"/>
    <p:sldId id="307" r:id="rId43"/>
    <p:sldId id="306" r:id="rId44"/>
    <p:sldId id="314" r:id="rId45"/>
    <p:sldId id="315" r:id="rId46"/>
    <p:sldId id="316" r:id="rId47"/>
    <p:sldId id="317" r:id="rId48"/>
    <p:sldId id="319" r:id="rId49"/>
    <p:sldId id="322" r:id="rId50"/>
    <p:sldId id="323" r:id="rId51"/>
    <p:sldId id="325" r:id="rId52"/>
    <p:sldId id="326" r:id="rId53"/>
    <p:sldId id="324" r:id="rId54"/>
    <p:sldId id="327" r:id="rId55"/>
    <p:sldId id="328" r:id="rId56"/>
    <p:sldId id="329" r:id="rId57"/>
    <p:sldId id="330" r:id="rId58"/>
    <p:sldId id="331" r:id="rId59"/>
    <p:sldId id="332" r:id="rId60"/>
    <p:sldId id="333" r:id="rId61"/>
    <p:sldId id="335" r:id="rId62"/>
    <p:sldId id="336" r:id="rId63"/>
    <p:sldId id="337" r:id="rId64"/>
    <p:sldId id="338" r:id="rId65"/>
    <p:sldId id="339" r:id="rId66"/>
    <p:sldId id="340" r:id="rId67"/>
    <p:sldId id="341" r:id="rId68"/>
    <p:sldId id="342" r:id="rId69"/>
    <p:sldId id="343" r:id="rId70"/>
    <p:sldId id="344" r:id="rId71"/>
    <p:sldId id="345" r:id="rId72"/>
    <p:sldId id="346" r:id="rId73"/>
    <p:sldId id="347" r:id="rId74"/>
    <p:sldId id="348" r:id="rId75"/>
    <p:sldId id="349" r:id="rId76"/>
    <p:sldId id="350" r:id="rId77"/>
    <p:sldId id="351" r:id="rId78"/>
    <p:sldId id="352" r:id="rId79"/>
    <p:sldId id="353" r:id="rId80"/>
    <p:sldId id="354" r:id="rId81"/>
    <p:sldId id="355" r:id="rId82"/>
    <p:sldId id="359" r:id="rId83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555E2-C9CF-406F-8622-6CBDC029BA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92670"/>
      </p:ext>
    </p:extLst>
  </p:cSld>
  <p:clrMapOvr>
    <a:masterClrMapping/>
  </p:clrMapOvr>
  <p:transition spd="slow" advClick="0" advTm="1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A24CA-3CAC-41F7-9BAE-1DBCB483D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02054"/>
      </p:ext>
    </p:extLst>
  </p:cSld>
  <p:clrMapOvr>
    <a:masterClrMapping/>
  </p:clrMapOvr>
  <p:transition spd="slow" advClick="0" advTm="1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3EB71-95F7-4392-8946-A05EC53D5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13025"/>
      </p:ext>
    </p:extLst>
  </p:cSld>
  <p:clrMapOvr>
    <a:masterClrMapping/>
  </p:clrMapOvr>
  <p:transition spd="slow" advClick="0" advTm="12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BE8DF-9F4E-4560-8295-2EE3C709F7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72675"/>
      </p:ext>
    </p:extLst>
  </p:cSld>
  <p:clrMapOvr>
    <a:masterClrMapping/>
  </p:clrMapOvr>
  <p:transition spd="slow" advClick="0" advTm="12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CD755-F791-4F9E-9295-FF1ADD4D9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4477"/>
      </p:ext>
    </p:extLst>
  </p:cSld>
  <p:clrMapOvr>
    <a:masterClrMapping/>
  </p:clrMapOvr>
  <p:transition spd="slow" advClick="0" advTm="1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0DB0-3EDE-48F6-A197-8489E7A83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95580"/>
      </p:ext>
    </p:extLst>
  </p:cSld>
  <p:clrMapOvr>
    <a:masterClrMapping/>
  </p:clrMapOvr>
  <p:transition spd="slow" advClick="0" advTm="1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23F5A-AC4A-4B18-935A-3E0D410C6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4072"/>
      </p:ext>
    </p:extLst>
  </p:cSld>
  <p:clrMapOvr>
    <a:masterClrMapping/>
  </p:clrMapOvr>
  <p:transition spd="slow" advClick="0" advTm="1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78984-23DB-4D69-A890-2E043E1C21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91729"/>
      </p:ext>
    </p:extLst>
  </p:cSld>
  <p:clrMapOvr>
    <a:masterClrMapping/>
  </p:clrMapOvr>
  <p:transition spd="slow" advClick="0" advTm="1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C31BF-D03B-4020-A525-1A3917397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59149"/>
      </p:ext>
    </p:extLst>
  </p:cSld>
  <p:clrMapOvr>
    <a:masterClrMapping/>
  </p:clrMapOvr>
  <p:transition spd="slow" advClick="0" advTm="1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F7C29-9078-43C7-8481-7F5FA147C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62648"/>
      </p:ext>
    </p:extLst>
  </p:cSld>
  <p:clrMapOvr>
    <a:masterClrMapping/>
  </p:clrMapOvr>
  <p:transition spd="slow" advClick="0" advTm="1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9C4BE-B479-4E93-93DD-7179C1300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81533"/>
      </p:ext>
    </p:extLst>
  </p:cSld>
  <p:clrMapOvr>
    <a:masterClrMapping/>
  </p:clrMapOvr>
  <p:transition spd="slow" advClick="0" advTm="1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AD23D-CE26-4CE2-9F3F-FA855EF5B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447652"/>
      </p:ext>
    </p:extLst>
  </p:cSld>
  <p:clrMapOvr>
    <a:masterClrMapping/>
  </p:clrMapOvr>
  <p:transition spd="slow" advClick="0" advTm="1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BF39B-90DF-433B-B6A3-572DB0CD0C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197123"/>
      </p:ext>
    </p:extLst>
  </p:cSld>
  <p:clrMapOvr>
    <a:masterClrMapping/>
  </p:clrMapOvr>
  <p:transition spd="slow" advClick="0" advTm="1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6C54ECA6-29DF-4FB1-8595-C502E22016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 spd="slow" advClick="0" advTm="12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89.jpe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0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39" y="381000"/>
            <a:ext cx="8928100" cy="294005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Exploring Britain</a:t>
            </a:r>
            <a:br>
              <a:rPr lang="en-GB" dirty="0"/>
            </a:br>
            <a:br>
              <a:rPr lang="en-GB" sz="3200" dirty="0"/>
            </a:br>
            <a:r>
              <a:rPr lang="en-GB" sz="3400" dirty="0"/>
              <a:t>Boating South Part 1</a:t>
            </a:r>
            <a:br>
              <a:rPr lang="en-GB" sz="3400" dirty="0"/>
            </a:br>
            <a:br>
              <a:rPr lang="en-GB" sz="3400" dirty="0"/>
            </a:br>
            <a:r>
              <a:rPr lang="en-GB" sz="3400" dirty="0"/>
              <a:t>Chapter 11</a:t>
            </a:r>
            <a:endParaRPr lang="en-US" sz="340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657600"/>
            <a:ext cx="8208963" cy="2295525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London, Tower Bridge</a:t>
            </a:r>
          </a:p>
          <a:p>
            <a:pPr eaLnBrk="1" hangingPunct="1">
              <a:defRPr/>
            </a:pPr>
            <a:r>
              <a:rPr lang="en-GB" dirty="0"/>
              <a:t> to Portsmouth Harbour</a:t>
            </a:r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r>
              <a:rPr lang="en-GB" dirty="0"/>
              <a:t> 2</a:t>
            </a:r>
            <a:r>
              <a:rPr lang="en-GB" baseline="30000" dirty="0"/>
              <a:t>nd</a:t>
            </a:r>
            <a:r>
              <a:rPr lang="en-GB" dirty="0"/>
              <a:t> October 2009 to</a:t>
            </a:r>
          </a:p>
          <a:p>
            <a:pPr eaLnBrk="1" hangingPunct="1">
              <a:defRPr/>
            </a:pPr>
            <a:r>
              <a:rPr lang="en-GB" dirty="0"/>
              <a:t> 23</a:t>
            </a:r>
            <a:r>
              <a:rPr lang="en-GB" baseline="30000" dirty="0"/>
              <a:t>rd</a:t>
            </a:r>
            <a:r>
              <a:rPr lang="en-GB" dirty="0"/>
              <a:t> September 2010</a:t>
            </a:r>
          </a:p>
        </p:txBody>
      </p:sp>
    </p:spTree>
  </p:cSld>
  <p:clrMapOvr>
    <a:masterClrMapping/>
  </p:clrMapOvr>
  <p:transition spd="slow"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Then modern Canary Wharf and the Millennium Dome.</a:t>
            </a:r>
            <a:endParaRPr lang="en-GB" sz="4000" dirty="0"/>
          </a:p>
        </p:txBody>
      </p:sp>
      <p:pic>
        <p:nvPicPr>
          <p:cNvPr id="11267" name="Picture 6" descr="Waverley 021009 04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2" b="1852"/>
          <a:stretch>
            <a:fillRect/>
          </a:stretch>
        </p:blipFill>
        <p:spPr>
          <a:xfrm>
            <a:off x="152400" y="762000"/>
            <a:ext cx="8839200" cy="594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It is Friday 2</a:t>
            </a:r>
            <a:r>
              <a:rPr lang="en-GB" sz="2400" baseline="30000" dirty="0"/>
              <a:t>nd</a:t>
            </a:r>
            <a:r>
              <a:rPr lang="en-GB" sz="2400" dirty="0"/>
              <a:t> October 2009, a perfect day to be on the Thames.</a:t>
            </a:r>
          </a:p>
        </p:txBody>
      </p:sp>
      <p:pic>
        <p:nvPicPr>
          <p:cNvPr id="12291" name="Picture 6" descr="Waverley 021009 04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3" b="3703"/>
          <a:stretch>
            <a:fillRect/>
          </a:stretch>
        </p:blipFill>
        <p:spPr>
          <a:xfrm>
            <a:off x="228600" y="685800"/>
            <a:ext cx="8686800" cy="6076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1960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We pass through the Thames Flood Barrier at Woolwich</a:t>
            </a:r>
            <a:br>
              <a:rPr lang="en-GB" sz="2400" dirty="0"/>
            </a:br>
            <a:r>
              <a:rPr lang="en-GB" sz="2400" dirty="0"/>
              <a:t>where one of the rotary gates is shut for inspection.</a:t>
            </a:r>
          </a:p>
        </p:txBody>
      </p:sp>
      <p:pic>
        <p:nvPicPr>
          <p:cNvPr id="13315" name="Picture 3" descr="Waverley 021009 04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0" b="14926"/>
          <a:stretch>
            <a:fillRect/>
          </a:stretch>
        </p:blipFill>
        <p:spPr>
          <a:xfrm>
            <a:off x="0" y="0"/>
            <a:ext cx="9144000" cy="441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6" name="Picture 4" descr="Waverley 021009 05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1" r="-189" b="23637"/>
          <a:stretch>
            <a:fillRect/>
          </a:stretch>
        </p:blipFill>
        <p:spPr>
          <a:xfrm>
            <a:off x="0" y="5227638"/>
            <a:ext cx="9144000" cy="1630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Below decks Waverley’s oil fired triple expansion steam engine is a fantastic sight.</a:t>
            </a:r>
            <a:endParaRPr lang="en-GB" sz="4000" dirty="0"/>
          </a:p>
        </p:txBody>
      </p:sp>
      <p:pic>
        <p:nvPicPr>
          <p:cNvPr id="14339" name="Picture 3" descr="Waverley 021009 05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 r="862" b="4124"/>
          <a:stretch>
            <a:fillRect/>
          </a:stretch>
        </p:blipFill>
        <p:spPr>
          <a:xfrm>
            <a:off x="152400" y="838200"/>
            <a:ext cx="8839200" cy="591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>
          <a:xfrm>
            <a:off x="4876800" y="152400"/>
            <a:ext cx="3810000" cy="31242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Walkways either side permit excellent views.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The main crankshaft directly powers the paddle wheels either side of</a:t>
            </a:r>
            <a:br>
              <a:rPr lang="en-GB" sz="2400" dirty="0"/>
            </a:br>
            <a:r>
              <a:rPr lang="en-GB" sz="2400" dirty="0"/>
              <a:t>the vessel.</a:t>
            </a:r>
          </a:p>
        </p:txBody>
      </p:sp>
      <p:pic>
        <p:nvPicPr>
          <p:cNvPr id="15363" name="Picture 8" descr="Waverley 021009 05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3889" r="12962" b="5028"/>
          <a:stretch>
            <a:fillRect/>
          </a:stretch>
        </p:blipFill>
        <p:spPr>
          <a:xfrm>
            <a:off x="152400" y="93663"/>
            <a:ext cx="4267200" cy="3259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9" descr="Waverley 021009 05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08" r="35280" b="7700"/>
          <a:stretch>
            <a:fillRect/>
          </a:stretch>
        </p:blipFill>
        <p:spPr>
          <a:xfrm>
            <a:off x="152400" y="3481388"/>
            <a:ext cx="4267200" cy="328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5" name="Picture 12" descr="Waverley 021009 13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476625"/>
            <a:ext cx="4419600" cy="3314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A view over the starboard paddle box as we</a:t>
            </a:r>
            <a:br>
              <a:rPr lang="en-GB" sz="2400" dirty="0"/>
            </a:br>
            <a:r>
              <a:rPr lang="en-GB" sz="2400" dirty="0"/>
              <a:t>approach the Dartford Tunnel. </a:t>
            </a:r>
            <a:endParaRPr lang="en-GB" sz="4000" dirty="0"/>
          </a:p>
        </p:txBody>
      </p:sp>
      <p:pic>
        <p:nvPicPr>
          <p:cNvPr id="16387" name="Picture 6" descr="Waverley 021009 06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" b="7782"/>
          <a:stretch>
            <a:fillRect/>
          </a:stretch>
        </p:blipFill>
        <p:spPr>
          <a:xfrm>
            <a:off x="152400" y="838200"/>
            <a:ext cx="8839200" cy="586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5" name="Rectangle 7"/>
          <p:cNvSpPr>
            <a:spLocks noGrp="1" noChangeArrowheads="1"/>
          </p:cNvSpPr>
          <p:nvPr>
            <p:ph type="title"/>
          </p:nvPr>
        </p:nvSpPr>
        <p:spPr>
          <a:xfrm>
            <a:off x="5867400" y="228600"/>
            <a:ext cx="3124200" cy="35052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And the paddle wheels themselves.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One view in full cry and one view at rest.</a:t>
            </a:r>
          </a:p>
        </p:txBody>
      </p:sp>
      <p:pic>
        <p:nvPicPr>
          <p:cNvPr id="17411" name="Picture 6" descr="Waverley 021009 07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1" r="39360"/>
          <a:stretch>
            <a:fillRect/>
          </a:stretch>
        </p:blipFill>
        <p:spPr>
          <a:xfrm>
            <a:off x="152400" y="228600"/>
            <a:ext cx="5492750" cy="6477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9" descr="Waverley 021009 13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5" t="9792" r="9792" b="-629"/>
          <a:stretch>
            <a:fillRect/>
          </a:stretch>
        </p:blipFill>
        <p:spPr>
          <a:xfrm>
            <a:off x="5867400" y="4038600"/>
            <a:ext cx="3124200" cy="2633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We pass the grain and container terminals at Tilbury.</a:t>
            </a:r>
            <a:endParaRPr lang="en-GB" sz="4000" dirty="0"/>
          </a:p>
        </p:txBody>
      </p:sp>
      <p:pic>
        <p:nvPicPr>
          <p:cNvPr id="18435" name="Picture 6" descr="Waverley 021009 077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" r="84" b="11111"/>
          <a:stretch/>
        </p:blipFill>
        <p:spPr>
          <a:xfrm>
            <a:off x="152400" y="816746"/>
            <a:ext cx="8831802" cy="588885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Then call at Tilbury’s former railway pier to pick up passengers.</a:t>
            </a:r>
            <a:endParaRPr lang="en-GB" sz="4000" dirty="0"/>
          </a:p>
        </p:txBody>
      </p:sp>
      <p:pic>
        <p:nvPicPr>
          <p:cNvPr id="19459" name="Picture 6" descr="Waverley 021009 07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3703"/>
          <a:stretch>
            <a:fillRect/>
          </a:stretch>
        </p:blipFill>
        <p:spPr>
          <a:xfrm>
            <a:off x="152400" y="690563"/>
            <a:ext cx="8839200" cy="6015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The Waverley is filling up!</a:t>
            </a:r>
          </a:p>
        </p:txBody>
      </p:sp>
      <p:pic>
        <p:nvPicPr>
          <p:cNvPr id="20483" name="Picture 6" descr="Waverley 021009 08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" b="3001"/>
          <a:stretch>
            <a:fillRect/>
          </a:stretch>
        </p:blipFill>
        <p:spPr>
          <a:xfrm>
            <a:off x="152400" y="609600"/>
            <a:ext cx="8839200" cy="609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Moored on the River Thames by the Tower of London is Waverley,</a:t>
            </a:r>
            <a:br>
              <a:rPr lang="en-GB" sz="2400" dirty="0"/>
            </a:br>
            <a:r>
              <a:rPr lang="en-GB" sz="2400" dirty="0"/>
              <a:t>the last sea going paddle steamer in the world. </a:t>
            </a:r>
            <a:endParaRPr lang="en-GB" sz="4000" dirty="0"/>
          </a:p>
        </p:txBody>
      </p:sp>
      <p:pic>
        <p:nvPicPr>
          <p:cNvPr id="3075" name="Picture 6" descr="Waverley 021009 00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" b="6001"/>
          <a:stretch>
            <a:fillRect/>
          </a:stretch>
        </p:blipFill>
        <p:spPr>
          <a:xfrm>
            <a:off x="152400" y="762000"/>
            <a:ext cx="8839200" cy="5986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763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Moving on again, a well loaded container ship passes by.</a:t>
            </a:r>
          </a:p>
        </p:txBody>
      </p:sp>
      <p:pic>
        <p:nvPicPr>
          <p:cNvPr id="21507" name="Picture 6" descr="Waverley 021009 08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4" b="1149"/>
          <a:stretch>
            <a:fillRect/>
          </a:stretch>
        </p:blipFill>
        <p:spPr>
          <a:xfrm>
            <a:off x="0" y="762000"/>
            <a:ext cx="9144000" cy="6149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And a much wider Thames now passing Canvey Island.</a:t>
            </a:r>
          </a:p>
        </p:txBody>
      </p:sp>
      <p:pic>
        <p:nvPicPr>
          <p:cNvPr id="22531" name="Picture 6" descr="Waverley 021009 08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5" b="1160"/>
          <a:stretch>
            <a:fillRect/>
          </a:stretch>
        </p:blipFill>
        <p:spPr>
          <a:xfrm>
            <a:off x="152400" y="762000"/>
            <a:ext cx="8839200" cy="599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Then, with the Estuary widening ever more, </a:t>
            </a:r>
            <a:br>
              <a:rPr lang="en-GB" sz="2400" dirty="0"/>
            </a:br>
            <a:r>
              <a:rPr lang="en-GB" sz="2400" dirty="0"/>
              <a:t>we curve for our approach to Southend Pier.</a:t>
            </a:r>
          </a:p>
        </p:txBody>
      </p:sp>
      <p:pic>
        <p:nvPicPr>
          <p:cNvPr id="23555" name="Picture 6" descr="Waverley 021009 09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4" b="4852"/>
          <a:stretch>
            <a:fillRect/>
          </a:stretch>
        </p:blipFill>
        <p:spPr>
          <a:xfrm>
            <a:off x="152400" y="762000"/>
            <a:ext cx="8839200" cy="594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Famous Southend Pier stretches over a mile into the sea.</a:t>
            </a:r>
            <a:endParaRPr lang="en-GB" sz="4000" dirty="0"/>
          </a:p>
        </p:txBody>
      </p:sp>
      <p:pic>
        <p:nvPicPr>
          <p:cNvPr id="24579" name="Picture 6" descr="Waverley 021009 09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" b="3001"/>
          <a:stretch>
            <a:fillRect/>
          </a:stretch>
        </p:blipFill>
        <p:spPr>
          <a:xfrm>
            <a:off x="152400" y="533400"/>
            <a:ext cx="8839200" cy="6184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058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Underway again as a pilot cutter approaches</a:t>
            </a:r>
            <a:br>
              <a:rPr lang="en-GB" sz="2400" dirty="0"/>
            </a:br>
            <a:r>
              <a:rPr lang="en-GB" sz="2400" dirty="0"/>
              <a:t>with our pilot for the Medway Estuary. </a:t>
            </a:r>
          </a:p>
        </p:txBody>
      </p:sp>
      <p:pic>
        <p:nvPicPr>
          <p:cNvPr id="25603" name="Picture 6" descr="Waverley 021009 09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1" b="3703"/>
          <a:stretch>
            <a:fillRect/>
          </a:stretch>
        </p:blipFill>
        <p:spPr>
          <a:xfrm>
            <a:off x="152400" y="762000"/>
            <a:ext cx="8839200" cy="5986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5" name="Rectangle 7"/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4114800" cy="3733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The pilot’s first job is to miss the Richard Montgomery, a  wrecked US Liberty Ship still full of wartime explosives,</a:t>
            </a:r>
            <a:br>
              <a:rPr lang="en-GB" sz="2400" dirty="0"/>
            </a:br>
            <a:r>
              <a:rPr lang="en-GB" sz="2400" dirty="0"/>
              <a:t>an incredibly dangerous wreck. It’s masts have been lowered since the old black and white photo was taken.</a:t>
            </a:r>
          </a:p>
        </p:txBody>
      </p:sp>
      <p:pic>
        <p:nvPicPr>
          <p:cNvPr id="26627" name="Picture 6" descr="Waverley 021009 1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6" t="9749" b="70125"/>
          <a:stretch>
            <a:fillRect/>
          </a:stretch>
        </p:blipFill>
        <p:spPr>
          <a:xfrm>
            <a:off x="152400" y="3810000"/>
            <a:ext cx="8839200" cy="294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8" name="Picture 13" descr="Z Richard Montgomery wreck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152400"/>
            <a:ext cx="4953000" cy="3500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4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Sheerness Harbour is nearby, as is the Isle of Grain oil refinery. An explosion on the Richard Montgomery is unthinkable!!   </a:t>
            </a:r>
          </a:p>
        </p:txBody>
      </p:sp>
      <p:pic>
        <p:nvPicPr>
          <p:cNvPr id="27651" name="Picture 6" descr="Waverley 021009 10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7"/>
          <a:stretch>
            <a:fillRect/>
          </a:stretch>
        </p:blipFill>
        <p:spPr>
          <a:xfrm>
            <a:off x="152400" y="838200"/>
            <a:ext cx="8839200" cy="586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Nudging up the Medway estuary we pass sheltered </a:t>
            </a:r>
            <a:r>
              <a:rPr lang="en-GB" sz="2400" dirty="0" err="1"/>
              <a:t>Thamesport</a:t>
            </a:r>
            <a:r>
              <a:rPr lang="en-GB" sz="2400" dirty="0"/>
              <a:t>.</a:t>
            </a:r>
            <a:endParaRPr lang="en-GB" sz="4000" dirty="0"/>
          </a:p>
        </p:txBody>
      </p:sp>
      <p:pic>
        <p:nvPicPr>
          <p:cNvPr id="28675" name="Picture 6" descr="Waverley 021009 1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" b="3703"/>
          <a:stretch>
            <a:fillRect/>
          </a:stretch>
        </p:blipFill>
        <p:spPr>
          <a:xfrm>
            <a:off x="152400" y="625475"/>
            <a:ext cx="8839200" cy="6138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1447800"/>
            <a:ext cx="4724400" cy="2971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Then reach </a:t>
            </a:r>
            <a:r>
              <a:rPr lang="en-GB" sz="2400" dirty="0" err="1"/>
              <a:t>Darnet</a:t>
            </a:r>
            <a:r>
              <a:rPr lang="en-GB" sz="2400" dirty="0"/>
              <a:t> fort, built to guard Chatham dockyard.</a:t>
            </a:r>
            <a:endParaRPr lang="en-GB" dirty="0"/>
          </a:p>
        </p:txBody>
      </p:sp>
      <p:pic>
        <p:nvPicPr>
          <p:cNvPr id="29699" name="Picture 8" descr="Waverley 021009 11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t="32704" b="49686"/>
          <a:stretch>
            <a:fillRect/>
          </a:stretch>
        </p:blipFill>
        <p:spPr>
          <a:xfrm>
            <a:off x="0" y="0"/>
            <a:ext cx="9144000" cy="1306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0" name="Picture 9" descr="Waverley 021009 12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5" b="54762"/>
          <a:stretch>
            <a:fillRect/>
          </a:stretch>
        </p:blipFill>
        <p:spPr>
          <a:xfrm>
            <a:off x="0" y="4572000"/>
            <a:ext cx="9144000" cy="228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1" name="Picture 10" descr="Waverley 021009 12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447800"/>
            <a:ext cx="4038600" cy="302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4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5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152400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And it is here, with Chatham ahead, that the tug Boa helps us turn as we head back to a London in darkness. </a:t>
            </a:r>
          </a:p>
        </p:txBody>
      </p:sp>
      <p:pic>
        <p:nvPicPr>
          <p:cNvPr id="30723" name="Picture 6" descr="Waverley 021009 12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6" b="62711"/>
          <a:stretch>
            <a:fillRect/>
          </a:stretch>
        </p:blipFill>
        <p:spPr>
          <a:xfrm>
            <a:off x="0" y="0"/>
            <a:ext cx="9144000" cy="1371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4" name="Picture 11" descr="Waverley 021009 12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8" b="18192"/>
          <a:stretch>
            <a:fillRect/>
          </a:stretch>
        </p:blipFill>
        <p:spPr>
          <a:xfrm>
            <a:off x="0" y="2459038"/>
            <a:ext cx="9144000" cy="4398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6477000" y="4419600"/>
            <a:ext cx="2514600" cy="2209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As passengers board at </a:t>
            </a:r>
            <a:br>
              <a:rPr lang="en-US" sz="2400" dirty="0"/>
            </a:br>
            <a:r>
              <a:rPr lang="en-US" sz="2400" dirty="0"/>
              <a:t>Tower Pier.</a:t>
            </a:r>
          </a:p>
        </p:txBody>
      </p:sp>
      <p:pic>
        <p:nvPicPr>
          <p:cNvPr id="4099" name="Picture 9" descr="Waverley 021009 00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" t="61156" r="54475" b="15813"/>
          <a:stretch>
            <a:fillRect/>
          </a:stretch>
        </p:blipFill>
        <p:spPr>
          <a:xfrm>
            <a:off x="152400" y="4343400"/>
            <a:ext cx="6172200" cy="2352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10" descr="Waverley 021009 01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4" r="113" b="23024"/>
          <a:stretch>
            <a:fillRect/>
          </a:stretch>
        </p:blipFill>
        <p:spPr>
          <a:xfrm>
            <a:off x="0" y="-12700"/>
            <a:ext cx="9144000" cy="422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Waverley 021009 15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8" b="4314"/>
          <a:stretch>
            <a:fillRect/>
          </a:stretch>
        </p:blipFill>
        <p:spPr>
          <a:xfrm>
            <a:off x="152400" y="90488"/>
            <a:ext cx="7239000" cy="4270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7" name="Picture 12" descr="Waverley 021009 17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4"/>
          <a:stretch>
            <a:fillRect/>
          </a:stretch>
        </p:blipFill>
        <p:spPr>
          <a:xfrm>
            <a:off x="5486400" y="4432300"/>
            <a:ext cx="3581400" cy="2374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8" name="Picture 13" descr="Waverley 021009 17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" t="17392" r="548" b="22647"/>
          <a:stretch>
            <a:fillRect/>
          </a:stretch>
        </p:blipFill>
        <p:spPr>
          <a:xfrm>
            <a:off x="152400" y="4419600"/>
            <a:ext cx="5257800" cy="2374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itle 3"/>
          <p:cNvSpPr>
            <a:spLocks noGrp="1"/>
          </p:cNvSpPr>
          <p:nvPr>
            <p:ph type="title" sz="quarter"/>
          </p:nvPr>
        </p:nvSpPr>
        <p:spPr>
          <a:xfrm>
            <a:off x="7391400" y="228600"/>
            <a:ext cx="1752600" cy="38862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To close</a:t>
            </a:r>
            <a:br>
              <a:rPr lang="en-GB" sz="2400" dirty="0"/>
            </a:br>
            <a:r>
              <a:rPr lang="en-GB" sz="2400" dirty="0"/>
              <a:t>a fantastic day out.</a:t>
            </a:r>
          </a:p>
        </p:txBody>
      </p:sp>
    </p:spTree>
  </p:cSld>
  <p:clrMapOvr>
    <a:masterClrMapping/>
  </p:clrMapOvr>
  <p:transition spd="slow" advClick="0" advTm="25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Our next trip is on 2</a:t>
            </a:r>
            <a:r>
              <a:rPr lang="en-GB" sz="2400" baseline="30000" dirty="0"/>
              <a:t>nd</a:t>
            </a:r>
            <a:r>
              <a:rPr lang="en-GB" sz="2400" dirty="0"/>
              <a:t> July 2010 where, at</a:t>
            </a:r>
            <a:br>
              <a:rPr lang="en-GB" sz="2400" dirty="0"/>
            </a:br>
            <a:r>
              <a:rPr lang="en-GB" sz="2400" dirty="0"/>
              <a:t>Southend Pier, another historic boat is due. </a:t>
            </a:r>
          </a:p>
        </p:txBody>
      </p:sp>
      <p:pic>
        <p:nvPicPr>
          <p:cNvPr id="32771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6" r="-122" b="4257"/>
          <a:stretch>
            <a:fillRect/>
          </a:stretch>
        </p:blipFill>
        <p:spPr>
          <a:xfrm>
            <a:off x="152400" y="762000"/>
            <a:ext cx="8812213" cy="5988050"/>
          </a:xfrm>
        </p:spPr>
      </p:pic>
    </p:spTree>
  </p:cSld>
  <p:clrMapOvr>
    <a:masterClrMapping/>
  </p:clrMapOvr>
  <p:transition spd="slow" advClick="0" advTm="12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It’s the </a:t>
            </a:r>
            <a:r>
              <a:rPr lang="en-GB" sz="2400" dirty="0" err="1"/>
              <a:t>Balmoral</a:t>
            </a:r>
            <a:r>
              <a:rPr lang="en-GB" sz="2400" dirty="0"/>
              <a:t>, built in 1949 for Red Funnel Ferries and </a:t>
            </a:r>
            <a:br>
              <a:rPr lang="en-GB" sz="2400" dirty="0"/>
            </a:br>
            <a:r>
              <a:rPr lang="en-GB" sz="2400" dirty="0"/>
              <a:t>now the UK’s most versatile, go anywhere, passenger vessel. </a:t>
            </a:r>
          </a:p>
        </p:txBody>
      </p:sp>
      <p:pic>
        <p:nvPicPr>
          <p:cNvPr id="3379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7834" r="150" b="6322"/>
          <a:stretch>
            <a:fillRect/>
          </a:stretch>
        </p:blipFill>
        <p:spPr>
          <a:xfrm>
            <a:off x="152400" y="869950"/>
            <a:ext cx="8883650" cy="5727700"/>
          </a:xfrm>
        </p:spPr>
      </p:pic>
    </p:spTree>
  </p:cSld>
  <p:clrMapOvr>
    <a:masterClrMapping/>
  </p:clrMapOvr>
  <p:transition spd="slow" advClick="0" advTm="12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3657600"/>
            <a:ext cx="3429000" cy="2971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The captain brings </a:t>
            </a:r>
            <a:r>
              <a:rPr lang="en-GB" sz="2400" dirty="0" err="1"/>
              <a:t>Balmoral</a:t>
            </a:r>
            <a:r>
              <a:rPr lang="en-GB" sz="2400" dirty="0"/>
              <a:t> alongside </a:t>
            </a:r>
            <a:br>
              <a:rPr lang="en-GB" sz="2400" dirty="0"/>
            </a:br>
            <a:r>
              <a:rPr lang="en-GB" sz="2400" dirty="0"/>
              <a:t>the pier and passengers clamber aboard. </a:t>
            </a:r>
          </a:p>
        </p:txBody>
      </p:sp>
      <p:pic>
        <p:nvPicPr>
          <p:cNvPr id="34819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52400"/>
            <a:ext cx="4368800" cy="3276600"/>
          </a:xfrm>
        </p:spPr>
      </p:pic>
      <p:pic>
        <p:nvPicPr>
          <p:cNvPr id="34820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52400"/>
            <a:ext cx="4368800" cy="3276600"/>
          </a:xfrm>
        </p:spPr>
      </p:pic>
      <p:pic>
        <p:nvPicPr>
          <p:cNvPr id="34821" name="Content Placeholder 8"/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0" r="-642"/>
          <a:stretch>
            <a:fillRect/>
          </a:stretch>
        </p:blipFill>
        <p:spPr>
          <a:xfrm>
            <a:off x="3886200" y="3571875"/>
            <a:ext cx="5132388" cy="3152775"/>
          </a:xfrm>
        </p:spPr>
      </p:pic>
    </p:spTree>
  </p:cSld>
  <p:clrMapOvr>
    <a:masterClrMapping/>
  </p:clrMapOvr>
  <p:transition spd="slow" advClick="0" advTm="12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76200" y="-4763"/>
            <a:ext cx="9296400" cy="685801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And off we go. This looks like open water but there are obstacles about. Southend Pier is one, a ship sliced right through it in 1986! </a:t>
            </a:r>
          </a:p>
        </p:txBody>
      </p:sp>
      <p:pic>
        <p:nvPicPr>
          <p:cNvPr id="35843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0"/>
          <a:stretch>
            <a:fillRect/>
          </a:stretch>
        </p:blipFill>
        <p:spPr>
          <a:xfrm>
            <a:off x="152400" y="790575"/>
            <a:ext cx="8839200" cy="5951538"/>
          </a:xfrm>
        </p:spPr>
      </p:pic>
    </p:spTree>
  </p:cSld>
  <p:clrMapOvr>
    <a:masterClrMapping/>
  </p:clrMapOvr>
  <p:transition spd="slow" advClick="0" advTm="12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590800"/>
            <a:ext cx="9144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And off </a:t>
            </a:r>
            <a:r>
              <a:rPr lang="en-GB" sz="2400" dirty="0" err="1"/>
              <a:t>Shoeburyness</a:t>
            </a:r>
            <a:r>
              <a:rPr lang="en-GB" sz="2400" dirty="0"/>
              <a:t> is this piece of Mulberry Harbour, abandoned, leaking, en route to the D-Day beaches. There are also several wind farms to avoid. This one is near Herne Bay.</a:t>
            </a:r>
          </a:p>
        </p:txBody>
      </p:sp>
      <p:pic>
        <p:nvPicPr>
          <p:cNvPr id="36867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37" r="272" b="31638"/>
          <a:stretch>
            <a:fillRect/>
          </a:stretch>
        </p:blipFill>
        <p:spPr>
          <a:xfrm>
            <a:off x="152400" y="141288"/>
            <a:ext cx="8839200" cy="2408237"/>
          </a:xfrm>
        </p:spPr>
      </p:pic>
      <p:pic>
        <p:nvPicPr>
          <p:cNvPr id="3686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" t="31319" r="69" b="23595"/>
          <a:stretch>
            <a:fillRect/>
          </a:stretch>
        </p:blipFill>
        <p:spPr>
          <a:xfrm>
            <a:off x="152400" y="3738563"/>
            <a:ext cx="8866188" cy="2994025"/>
          </a:xfrm>
        </p:spPr>
      </p:pic>
    </p:spTree>
  </p:cSld>
  <p:clrMapOvr>
    <a:masterClrMapping/>
  </p:clrMapOvr>
  <p:transition spd="slow" advClick="0" advTm="15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02802" y="0"/>
            <a:ext cx="3733800" cy="39624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But the most interesting obstacles of all are the 2</a:t>
            </a:r>
            <a:r>
              <a:rPr lang="en-GB" sz="2400" baseline="30000" dirty="0"/>
              <a:t>nd</a:t>
            </a:r>
            <a:r>
              <a:rPr lang="en-GB" sz="2400" dirty="0"/>
              <a:t> World War forts at Red Sands and Shivering Sands, build to intercept enemy aircraft. Shivering Sands lost a tower when a ship hit it and both were at one time occupied by pirate radio. </a:t>
            </a:r>
          </a:p>
        </p:txBody>
      </p:sp>
      <p:pic>
        <p:nvPicPr>
          <p:cNvPr id="3789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6" t="37558" r="24464" b="6561"/>
          <a:stretch>
            <a:fillRect/>
          </a:stretch>
        </p:blipFill>
        <p:spPr>
          <a:xfrm>
            <a:off x="152400" y="169863"/>
            <a:ext cx="5164138" cy="3836987"/>
          </a:xfrm>
        </p:spPr>
      </p:pic>
      <p:pic>
        <p:nvPicPr>
          <p:cNvPr id="3789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9" t="21954" b="39886"/>
          <a:stretch>
            <a:fillRect/>
          </a:stretch>
        </p:blipFill>
        <p:spPr>
          <a:xfrm>
            <a:off x="152400" y="4191000"/>
            <a:ext cx="8839200" cy="2520950"/>
          </a:xfrm>
        </p:spPr>
      </p:pic>
    </p:spTree>
  </p:cSld>
  <p:clrMapOvr>
    <a:masterClrMapping/>
  </p:clrMapOvr>
  <p:transition spd="slow" advClick="0" advTm="12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sz="quarter"/>
          </p:nvPr>
        </p:nvSpPr>
        <p:spPr>
          <a:xfrm>
            <a:off x="4953000" y="3200400"/>
            <a:ext cx="4114800" cy="3505200"/>
          </a:xfrm>
        </p:spPr>
        <p:txBody>
          <a:bodyPr/>
          <a:lstStyle/>
          <a:p>
            <a:pPr>
              <a:defRPr/>
            </a:pPr>
            <a:r>
              <a:rPr lang="en-GB" sz="2400" dirty="0" err="1"/>
              <a:t>Balmoral</a:t>
            </a:r>
            <a:r>
              <a:rPr lang="en-GB" sz="2400" dirty="0"/>
              <a:t> was originally an</a:t>
            </a:r>
            <a:br>
              <a:rPr lang="en-GB" sz="2400" dirty="0"/>
            </a:br>
            <a:r>
              <a:rPr lang="en-GB" sz="2400" dirty="0"/>
              <a:t>Isle of Wight ferry and</a:t>
            </a:r>
            <a:br>
              <a:rPr lang="en-GB" sz="2400" dirty="0"/>
            </a:br>
            <a:r>
              <a:rPr lang="en-GB" sz="2400" dirty="0"/>
              <a:t>was re-</a:t>
            </a:r>
            <a:r>
              <a:rPr lang="en-GB" sz="2400" dirty="0" err="1"/>
              <a:t>engined</a:t>
            </a:r>
            <a:r>
              <a:rPr lang="en-GB" sz="2400" dirty="0"/>
              <a:t> in 2003.</a:t>
            </a:r>
            <a:br>
              <a:rPr lang="en-GB" sz="2400" dirty="0"/>
            </a:br>
            <a:r>
              <a:rPr lang="en-GB" sz="2400" dirty="0"/>
              <a:t> </a:t>
            </a:r>
            <a:br>
              <a:rPr lang="en-GB" sz="2400" dirty="0"/>
            </a:br>
            <a:r>
              <a:rPr lang="en-GB" sz="2400" dirty="0"/>
              <a:t>Maximum passenger capacity is 784. </a:t>
            </a:r>
          </a:p>
        </p:txBody>
      </p:sp>
      <p:pic>
        <p:nvPicPr>
          <p:cNvPr id="38915" name="Content Placeholder 9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7" t="15169" r="745" b="876"/>
          <a:stretch>
            <a:fillRect/>
          </a:stretch>
        </p:blipFill>
        <p:spPr>
          <a:xfrm>
            <a:off x="152400" y="152400"/>
            <a:ext cx="3962400" cy="2855913"/>
          </a:xfrm>
        </p:spPr>
      </p:pic>
      <p:pic>
        <p:nvPicPr>
          <p:cNvPr id="38916" name="Content Placeholder 10"/>
          <p:cNvPicPr>
            <a:picLocks noGrp="1"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3162300"/>
            <a:ext cx="4724400" cy="3543300"/>
          </a:xfrm>
        </p:spPr>
      </p:pic>
      <p:pic>
        <p:nvPicPr>
          <p:cNvPr id="38917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6" r="-302"/>
          <a:stretch>
            <a:fillRect/>
          </a:stretch>
        </p:blipFill>
        <p:spPr>
          <a:xfrm>
            <a:off x="4267200" y="152400"/>
            <a:ext cx="4724400" cy="2859088"/>
          </a:xfrm>
        </p:spPr>
      </p:pic>
    </p:spTree>
  </p:cSld>
  <p:clrMapOvr>
    <a:masterClrMapping/>
  </p:clrMapOvr>
  <p:transition spd="slow" advClick="0" advTm="12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It was windy off Margate!</a:t>
            </a:r>
          </a:p>
        </p:txBody>
      </p:sp>
      <p:pic>
        <p:nvPicPr>
          <p:cNvPr id="3993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2" r="266" b="2"/>
          <a:stretch>
            <a:fillRect/>
          </a:stretch>
        </p:blipFill>
        <p:spPr>
          <a:xfrm>
            <a:off x="152400" y="690563"/>
            <a:ext cx="8829675" cy="6032500"/>
          </a:xfrm>
        </p:spPr>
      </p:pic>
    </p:spTree>
  </p:cSld>
  <p:clrMapOvr>
    <a:masterClrMapping/>
  </p:clrMapOvr>
  <p:transition spd="slow" advClick="0" advTm="12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And we were near the shore rounding North Foreland</a:t>
            </a:r>
            <a:br>
              <a:rPr lang="en-GB" sz="2400" dirty="0"/>
            </a:br>
            <a:r>
              <a:rPr lang="en-GB" sz="2400" dirty="0"/>
              <a:t>and the important light marking the route to London. </a:t>
            </a:r>
          </a:p>
        </p:txBody>
      </p:sp>
      <p:pic>
        <p:nvPicPr>
          <p:cNvPr id="4096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" r="389" b="10022"/>
          <a:stretch>
            <a:fillRect/>
          </a:stretch>
        </p:blipFill>
        <p:spPr>
          <a:xfrm>
            <a:off x="152400" y="877888"/>
            <a:ext cx="8848725" cy="5815012"/>
          </a:xfrm>
        </p:spPr>
      </p:pic>
    </p:spTree>
  </p:cSld>
  <p:clrMapOvr>
    <a:masterClrMapping/>
  </p:clrMapOvr>
  <p:transition spd="slow" advClick="0" advTm="12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2202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We are to head downstream to the </a:t>
            </a:r>
            <a:br>
              <a:rPr lang="en-GB" sz="2400" dirty="0"/>
            </a:br>
            <a:r>
              <a:rPr lang="en-GB" sz="2400" dirty="0"/>
              <a:t>estuary and departure is all action. </a:t>
            </a:r>
            <a:endParaRPr lang="en-GB" sz="4000" dirty="0"/>
          </a:p>
        </p:txBody>
      </p:sp>
      <p:pic>
        <p:nvPicPr>
          <p:cNvPr id="5123" name="Picture 8" descr="Waverley 021009 01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" b="9708"/>
          <a:stretch>
            <a:fillRect/>
          </a:stretch>
        </p:blipFill>
        <p:spPr>
          <a:xfrm>
            <a:off x="152400" y="966788"/>
            <a:ext cx="8839200" cy="579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Round the headland we find Ramsgate and the remains of </a:t>
            </a:r>
            <a:r>
              <a:rPr lang="en-GB" sz="2400" dirty="0" err="1"/>
              <a:t>Richborough</a:t>
            </a:r>
            <a:r>
              <a:rPr lang="en-GB" sz="2400" dirty="0"/>
              <a:t> power station, built to burn Kent coal.</a:t>
            </a:r>
          </a:p>
        </p:txBody>
      </p:sp>
      <p:pic>
        <p:nvPicPr>
          <p:cNvPr id="4198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" t="-185" r="9642" b="25490"/>
          <a:stretch>
            <a:fillRect/>
          </a:stretch>
        </p:blipFill>
        <p:spPr>
          <a:xfrm>
            <a:off x="163513" y="990600"/>
            <a:ext cx="8766175" cy="5732463"/>
          </a:xfrm>
        </p:spPr>
      </p:pic>
    </p:spTree>
  </p:cSld>
  <p:clrMapOvr>
    <a:masterClrMapping/>
  </p:clrMapOvr>
  <p:transition spd="slow" advClick="0" advTm="12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We then cross Sandwich Bay and head for Deal. </a:t>
            </a:r>
          </a:p>
        </p:txBody>
      </p:sp>
      <p:pic>
        <p:nvPicPr>
          <p:cNvPr id="4301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0" r="-519" b="1306"/>
          <a:stretch>
            <a:fillRect/>
          </a:stretch>
        </p:blipFill>
        <p:spPr>
          <a:xfrm>
            <a:off x="152400" y="752475"/>
            <a:ext cx="8928100" cy="5997575"/>
          </a:xfrm>
        </p:spPr>
      </p:pic>
    </p:spTree>
  </p:cSld>
  <p:clrMapOvr>
    <a:masterClrMapping/>
  </p:clrMapOvr>
  <p:transition spd="slow" advClick="0" advTm="12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690563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Calm Deal before a storm.</a:t>
            </a:r>
          </a:p>
        </p:txBody>
      </p:sp>
      <p:pic>
        <p:nvPicPr>
          <p:cNvPr id="44035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5740" r="243" b="4669"/>
          <a:stretch>
            <a:fillRect/>
          </a:stretch>
        </p:blipFill>
        <p:spPr>
          <a:xfrm>
            <a:off x="134938" y="739775"/>
            <a:ext cx="8856662" cy="5965825"/>
          </a:xfrm>
        </p:spPr>
      </p:pic>
    </p:spTree>
  </p:cSld>
  <p:clrMapOvr>
    <a:masterClrMapping/>
  </p:clrMapOvr>
  <p:transition spd="slow" advClick="0" advTm="12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Which was really brewing approaching the White Cliffs of Dover.</a:t>
            </a:r>
          </a:p>
        </p:txBody>
      </p:sp>
      <p:pic>
        <p:nvPicPr>
          <p:cNvPr id="45059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" r="-2" b="5882"/>
          <a:stretch>
            <a:fillRect/>
          </a:stretch>
        </p:blipFill>
        <p:spPr>
          <a:xfrm>
            <a:off x="152400" y="744538"/>
            <a:ext cx="8785225" cy="5978525"/>
          </a:xfrm>
        </p:spPr>
      </p:pic>
    </p:spTree>
  </p:cSld>
  <p:clrMapOvr>
    <a:masterClrMapping/>
  </p:clrMapOvr>
  <p:transition spd="slow" advClick="0" advTm="12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5908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St. Margaret’s Bay, Dover and, on the distant cliff,</a:t>
            </a:r>
            <a:br>
              <a:rPr lang="en-GB" sz="2400" dirty="0"/>
            </a:br>
            <a:r>
              <a:rPr lang="en-GB" sz="2400" dirty="0"/>
              <a:t>the South Foreland light as we avoid ferries in the rain. </a:t>
            </a:r>
          </a:p>
        </p:txBody>
      </p:sp>
      <p:pic>
        <p:nvPicPr>
          <p:cNvPr id="46083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5783" r="191" b="37848"/>
          <a:stretch>
            <a:fillRect/>
          </a:stretch>
        </p:blipFill>
        <p:spPr>
          <a:xfrm>
            <a:off x="152400" y="152400"/>
            <a:ext cx="8856663" cy="2420938"/>
          </a:xfrm>
        </p:spPr>
      </p:pic>
      <p:pic>
        <p:nvPicPr>
          <p:cNvPr id="46084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" t="28046" r="12169" b="28761"/>
          <a:stretch>
            <a:fillRect/>
          </a:stretch>
        </p:blipFill>
        <p:spPr>
          <a:xfrm>
            <a:off x="152400" y="3416300"/>
            <a:ext cx="8893175" cy="3298825"/>
          </a:xfrm>
        </p:spPr>
      </p:pic>
    </p:spTree>
  </p:cSld>
  <p:clrMapOvr>
    <a:masterClrMapping/>
  </p:clrMapOvr>
  <p:transition spd="slow" advClick="0" advTm="12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029200" y="228600"/>
            <a:ext cx="3429000" cy="27432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And a view of the bridge as the helmsman checks his course. </a:t>
            </a:r>
          </a:p>
        </p:txBody>
      </p:sp>
      <p:pic>
        <p:nvPicPr>
          <p:cNvPr id="47107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" r="14873"/>
          <a:stretch>
            <a:fillRect/>
          </a:stretch>
        </p:blipFill>
        <p:spPr>
          <a:xfrm>
            <a:off x="152400" y="215900"/>
            <a:ext cx="4191000" cy="6532563"/>
          </a:xfrm>
        </p:spPr>
      </p:pic>
      <p:pic>
        <p:nvPicPr>
          <p:cNvPr id="47108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" t="-1176"/>
          <a:stretch>
            <a:fillRect/>
          </a:stretch>
        </p:blipFill>
        <p:spPr>
          <a:xfrm>
            <a:off x="4516438" y="3109913"/>
            <a:ext cx="4475162" cy="3595687"/>
          </a:xfrm>
        </p:spPr>
      </p:pic>
    </p:spTree>
  </p:cSld>
  <p:clrMapOvr>
    <a:masterClrMapping/>
  </p:clrMapOvr>
  <p:transition spd="slow" advClick="0" advTm="12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31750"/>
            <a:ext cx="9144000" cy="57785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And a wet, empty deck passing Shakespeare Cliff, Folkestone.</a:t>
            </a:r>
          </a:p>
        </p:txBody>
      </p:sp>
      <p:pic>
        <p:nvPicPr>
          <p:cNvPr id="48131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2" r="327"/>
          <a:stretch>
            <a:fillRect/>
          </a:stretch>
        </p:blipFill>
        <p:spPr>
          <a:xfrm>
            <a:off x="152400" y="685800"/>
            <a:ext cx="8845550" cy="5988050"/>
          </a:xfrm>
        </p:spPr>
      </p:pic>
    </p:spTree>
  </p:cSld>
  <p:clrMapOvr>
    <a:masterClrMapping/>
  </p:clrMapOvr>
  <p:transition spd="slow" advClick="0" advTm="12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But conditions brighten near Hythe for our fascinating final miles.</a:t>
            </a:r>
          </a:p>
        </p:txBody>
      </p:sp>
      <p:pic>
        <p:nvPicPr>
          <p:cNvPr id="4915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7625" r="490" b="2832"/>
          <a:stretch>
            <a:fillRect/>
          </a:stretch>
        </p:blipFill>
        <p:spPr>
          <a:xfrm>
            <a:off x="152400" y="762000"/>
            <a:ext cx="8847138" cy="5970588"/>
          </a:xfrm>
        </p:spPr>
      </p:pic>
    </p:spTree>
  </p:cSld>
  <p:clrMapOvr>
    <a:masterClrMapping/>
  </p:clrMapOvr>
  <p:transition spd="slow" advClick="0" advTm="12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562600" y="152400"/>
            <a:ext cx="3352800" cy="24384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And by Dungeness power station the</a:t>
            </a:r>
            <a:br>
              <a:rPr lang="en-GB" sz="2400" dirty="0"/>
            </a:br>
            <a:r>
              <a:rPr lang="en-GB" sz="2400" dirty="0"/>
              <a:t> deck was busy again!</a:t>
            </a:r>
          </a:p>
        </p:txBody>
      </p:sp>
      <p:pic>
        <p:nvPicPr>
          <p:cNvPr id="50179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800350"/>
            <a:ext cx="5181600" cy="3886200"/>
          </a:xfrm>
        </p:spPr>
      </p:pic>
      <p:pic>
        <p:nvPicPr>
          <p:cNvPr id="50180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0" t="-452"/>
          <a:stretch>
            <a:fillRect/>
          </a:stretch>
        </p:blipFill>
        <p:spPr>
          <a:xfrm>
            <a:off x="5486400" y="2819400"/>
            <a:ext cx="3467100" cy="3854450"/>
          </a:xfrm>
        </p:spPr>
      </p:pic>
      <p:pic>
        <p:nvPicPr>
          <p:cNvPr id="50181" name="Content Placeholder 8"/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5" t="4176" r="11" b="34419"/>
          <a:stretch>
            <a:fillRect/>
          </a:stretch>
        </p:blipFill>
        <p:spPr>
          <a:xfrm>
            <a:off x="152400" y="152400"/>
            <a:ext cx="5133975" cy="2514600"/>
          </a:xfrm>
        </p:spPr>
      </p:pic>
    </p:spTree>
  </p:cSld>
  <p:clrMapOvr>
    <a:masterClrMapping/>
  </p:clrMapOvr>
  <p:transition spd="slow" advClick="0" advTm="12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724400" y="152400"/>
            <a:ext cx="4038600" cy="28194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With Hastings ahead we turn towards Rye Harbour as the Rye pilot comes out</a:t>
            </a:r>
            <a:br>
              <a:rPr lang="en-GB" sz="2400" dirty="0"/>
            </a:br>
            <a:r>
              <a:rPr lang="en-GB" sz="2400" dirty="0"/>
              <a:t>to meet us. </a:t>
            </a:r>
          </a:p>
        </p:txBody>
      </p:sp>
      <p:pic>
        <p:nvPicPr>
          <p:cNvPr id="51203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76200"/>
            <a:ext cx="4203700" cy="3152775"/>
          </a:xfrm>
        </p:spPr>
      </p:pic>
      <p:pic>
        <p:nvPicPr>
          <p:cNvPr id="51204" name="Content Placeholder 10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-414" b="-2"/>
          <a:stretch>
            <a:fillRect/>
          </a:stretch>
        </p:blipFill>
        <p:spPr>
          <a:xfrm>
            <a:off x="152400" y="3343275"/>
            <a:ext cx="4265613" cy="3386138"/>
          </a:xfrm>
        </p:spPr>
      </p:pic>
      <p:pic>
        <p:nvPicPr>
          <p:cNvPr id="51205" name="Content Placeholder 11"/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0" t="11470" r="19817" b="25587"/>
          <a:stretch>
            <a:fillRect/>
          </a:stretch>
        </p:blipFill>
        <p:spPr>
          <a:xfrm>
            <a:off x="4572000" y="3352800"/>
            <a:ext cx="4389438" cy="3365500"/>
          </a:xfrm>
        </p:spPr>
      </p:pic>
    </p:spTree>
  </p:cSld>
  <p:clrMapOvr>
    <a:masterClrMapping/>
  </p:clrMapOvr>
  <p:transition spd="slow" advClick="0" advTm="12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Road traffic is stopped, Tower Bridge is raised, a tug swings</a:t>
            </a:r>
            <a:br>
              <a:rPr lang="en-GB" sz="2400" dirty="0"/>
            </a:br>
            <a:r>
              <a:rPr lang="en-GB" sz="2400" dirty="0"/>
              <a:t>the bow and our stern approaches HMS Belfast…………</a:t>
            </a:r>
          </a:p>
        </p:txBody>
      </p:sp>
      <p:pic>
        <p:nvPicPr>
          <p:cNvPr id="6147" name="Picture 6" descr="Waverley 021009 02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6" r="1389" b="1851"/>
          <a:stretch>
            <a:fillRect/>
          </a:stretch>
        </p:blipFill>
        <p:spPr>
          <a:xfrm>
            <a:off x="152400" y="762000"/>
            <a:ext cx="8839200" cy="594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To steer us towards the narrow River Rother.</a:t>
            </a:r>
          </a:p>
        </p:txBody>
      </p:sp>
      <p:pic>
        <p:nvPicPr>
          <p:cNvPr id="52227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6201" r="-87" b="2073"/>
          <a:stretch/>
        </p:blipFill>
        <p:spPr>
          <a:xfrm>
            <a:off x="152400" y="648070"/>
            <a:ext cx="8831802" cy="6070230"/>
          </a:xfrm>
        </p:spPr>
      </p:pic>
    </p:spTree>
  </p:cSld>
  <p:clrMapOvr>
    <a:masterClrMapping/>
  </p:clrMapOvr>
  <p:transition spd="slow" advClick="0" advTm="12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It is quite something bringing a vessel this size along here.</a:t>
            </a:r>
          </a:p>
        </p:txBody>
      </p:sp>
      <p:pic>
        <p:nvPicPr>
          <p:cNvPr id="53251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" r="511" b="3703"/>
          <a:stretch/>
        </p:blipFill>
        <p:spPr>
          <a:xfrm>
            <a:off x="152400" y="621437"/>
            <a:ext cx="8822924" cy="6128613"/>
          </a:xfrm>
        </p:spPr>
      </p:pic>
    </p:spTree>
  </p:cSld>
  <p:clrMapOvr>
    <a:masterClrMapping/>
  </p:clrMapOvr>
  <p:transition spd="slow" advClick="0" advTm="12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76800" y="3581400"/>
            <a:ext cx="4038600" cy="31242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And we continue for quite a way up to Rye Wharf, a rare harbour on the south east coast of England. </a:t>
            </a:r>
          </a:p>
        </p:txBody>
      </p:sp>
      <p:pic>
        <p:nvPicPr>
          <p:cNvPr id="5427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0" t="807"/>
          <a:stretch>
            <a:fillRect/>
          </a:stretch>
        </p:blipFill>
        <p:spPr>
          <a:xfrm>
            <a:off x="152400" y="3048000"/>
            <a:ext cx="4343400" cy="3722688"/>
          </a:xfrm>
        </p:spPr>
      </p:pic>
      <p:pic>
        <p:nvPicPr>
          <p:cNvPr id="54276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52400"/>
            <a:ext cx="4368800" cy="3276600"/>
          </a:xfrm>
        </p:spPr>
      </p:pic>
      <p:pic>
        <p:nvPicPr>
          <p:cNvPr id="54277" name="Content Placeholder 8"/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" b="16290"/>
          <a:stretch>
            <a:fillRect/>
          </a:stretch>
        </p:blipFill>
        <p:spPr>
          <a:xfrm>
            <a:off x="152400" y="152400"/>
            <a:ext cx="4344988" cy="2743200"/>
          </a:xfrm>
        </p:spPr>
      </p:pic>
    </p:spTree>
  </p:cSld>
  <p:clrMapOvr>
    <a:masterClrMapping/>
  </p:clrMapOvr>
  <p:transition spd="slow" advClick="0" advTm="12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Journey’s end in Rye Harbour, fantastic!</a:t>
            </a:r>
          </a:p>
        </p:txBody>
      </p:sp>
      <p:pic>
        <p:nvPicPr>
          <p:cNvPr id="55299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8" r="46"/>
          <a:stretch/>
        </p:blipFill>
        <p:spPr>
          <a:xfrm>
            <a:off x="152399" y="506027"/>
            <a:ext cx="8849557" cy="6194811"/>
          </a:xfrm>
        </p:spPr>
      </p:pic>
    </p:spTree>
  </p:cSld>
  <p:clrMapOvr>
    <a:masterClrMapping/>
  </p:clrMapOvr>
  <p:transition spd="slow" advClick="0" advTm="12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57800" y="3124200"/>
            <a:ext cx="3733800" cy="33528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The next leg of our journey is aboard Waverley once more</a:t>
            </a:r>
            <a:br>
              <a:rPr lang="en-GB" sz="2400" dirty="0"/>
            </a:br>
            <a:r>
              <a:rPr lang="en-GB" sz="2400" dirty="0"/>
              <a:t> as we return to Rye Bay.</a:t>
            </a:r>
          </a:p>
        </p:txBody>
      </p:sp>
      <p:pic>
        <p:nvPicPr>
          <p:cNvPr id="56323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52400"/>
            <a:ext cx="4914900" cy="6553200"/>
          </a:xfrm>
        </p:spPr>
      </p:pic>
      <p:pic>
        <p:nvPicPr>
          <p:cNvPr id="56324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152400"/>
            <a:ext cx="3733800" cy="2800350"/>
          </a:xfrm>
        </p:spPr>
      </p:pic>
    </p:spTree>
  </p:cSld>
  <p:clrMapOvr>
    <a:masterClrMapping/>
  </p:clrMapOvr>
  <p:transition spd="slow" advClick="0" advTm="12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6096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As the paddle wheels turn.</a:t>
            </a:r>
          </a:p>
        </p:txBody>
      </p:sp>
      <p:pic>
        <p:nvPicPr>
          <p:cNvPr id="5734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4793" r="490" b="4140"/>
          <a:stretch>
            <a:fillRect/>
          </a:stretch>
        </p:blipFill>
        <p:spPr>
          <a:xfrm>
            <a:off x="152400" y="652463"/>
            <a:ext cx="8839200" cy="6065837"/>
          </a:xfrm>
        </p:spPr>
      </p:pic>
    </p:spTree>
  </p:cSld>
  <p:clrMapOvr>
    <a:masterClrMapping/>
  </p:clrMapOvr>
  <p:transition spd="slow" advClick="0" advTm="12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24400" y="228600"/>
            <a:ext cx="4114800" cy="25908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And the pistons pound!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And a “Mind your Head” notice on the crankshaft drive to the paddlewheels.</a:t>
            </a:r>
          </a:p>
        </p:txBody>
      </p:sp>
      <p:pic>
        <p:nvPicPr>
          <p:cNvPr id="58371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" t="-127" r="8055"/>
          <a:stretch>
            <a:fillRect/>
          </a:stretch>
        </p:blipFill>
        <p:spPr>
          <a:xfrm>
            <a:off x="152400" y="163513"/>
            <a:ext cx="4267200" cy="6542087"/>
          </a:xfrm>
        </p:spPr>
      </p:pic>
      <p:pic>
        <p:nvPicPr>
          <p:cNvPr id="58372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" t="124" r="5667"/>
          <a:stretch>
            <a:fillRect/>
          </a:stretch>
        </p:blipFill>
        <p:spPr>
          <a:xfrm>
            <a:off x="4562475" y="3048000"/>
            <a:ext cx="4433888" cy="3633788"/>
          </a:xfrm>
        </p:spPr>
      </p:pic>
    </p:spTree>
  </p:cSld>
  <p:clrMapOvr>
    <a:masterClrMapping/>
  </p:clrMapOvr>
  <p:transition spd="slow" advClick="0" advTm="12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334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On this grey day it was brighter around </a:t>
            </a:r>
            <a:r>
              <a:rPr lang="en-GB" sz="2400" dirty="0" err="1"/>
              <a:t>Beachy</a:t>
            </a:r>
            <a:r>
              <a:rPr lang="en-GB" sz="2400" dirty="0"/>
              <a:t> Head.</a:t>
            </a:r>
          </a:p>
        </p:txBody>
      </p:sp>
      <p:pic>
        <p:nvPicPr>
          <p:cNvPr id="59395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72" b="9615"/>
          <a:stretch>
            <a:fillRect/>
          </a:stretch>
        </p:blipFill>
        <p:spPr>
          <a:xfrm>
            <a:off x="152400" y="704850"/>
            <a:ext cx="8839200" cy="5995988"/>
          </a:xfrm>
        </p:spPr>
      </p:pic>
    </p:spTree>
  </p:cSld>
  <p:clrMapOvr>
    <a:masterClrMapping/>
  </p:clrMapOvr>
  <p:transition spd="slow" advClick="0" advTm="12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833437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Whilst out to sea the former South Goodwin lightship is now this unmanned light. There have been over 2000 wrecks around here!</a:t>
            </a:r>
          </a:p>
        </p:txBody>
      </p:sp>
      <p:pic>
        <p:nvPicPr>
          <p:cNvPr id="6041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1983" r="-163"/>
          <a:stretch>
            <a:fillRect/>
          </a:stretch>
        </p:blipFill>
        <p:spPr>
          <a:xfrm>
            <a:off x="152400" y="914400"/>
            <a:ext cx="8839200" cy="5826125"/>
          </a:xfrm>
        </p:spPr>
      </p:pic>
    </p:spTree>
  </p:cSld>
  <p:clrMapOvr>
    <a:masterClrMapping/>
  </p:clrMapOvr>
  <p:transition spd="slow" advClick="0" advTm="12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Eastbourne now, in choppy waters. Sadly Eastbourne pier is no longer in a good enough repair for Waverley to call.</a:t>
            </a:r>
          </a:p>
        </p:txBody>
      </p:sp>
      <p:pic>
        <p:nvPicPr>
          <p:cNvPr id="6144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9586" r="288" b="1413"/>
          <a:stretch>
            <a:fillRect/>
          </a:stretch>
        </p:blipFill>
        <p:spPr>
          <a:xfrm>
            <a:off x="152400" y="838200"/>
            <a:ext cx="8856663" cy="5929313"/>
          </a:xfrm>
        </p:spPr>
      </p:pic>
    </p:spTree>
  </p:cSld>
  <p:clrMapOvr>
    <a:masterClrMapping/>
  </p:clrMapOvr>
  <p:transition spd="slow" advClick="0" advTm="12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As a Waverley crewman casually oils the steam capstan.</a:t>
            </a:r>
          </a:p>
        </p:txBody>
      </p:sp>
      <p:pic>
        <p:nvPicPr>
          <p:cNvPr id="7171" name="Picture 6" descr="Waverley 021009 02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8" b="3703"/>
          <a:stretch>
            <a:fillRect/>
          </a:stretch>
        </p:blipFill>
        <p:spPr>
          <a:xfrm>
            <a:off x="152400" y="762000"/>
            <a:ext cx="8839200" cy="594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381000"/>
            <a:ext cx="2590800" cy="54102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As we reach the  chalk cliffs of </a:t>
            </a:r>
            <a:r>
              <a:rPr lang="en-GB" sz="2400" dirty="0" err="1"/>
              <a:t>Beachy</a:t>
            </a:r>
            <a:r>
              <a:rPr lang="en-GB" sz="2400" dirty="0"/>
              <a:t> Head,</a:t>
            </a:r>
            <a:br>
              <a:rPr lang="en-GB" sz="2400" dirty="0"/>
            </a:br>
            <a:r>
              <a:rPr lang="en-GB" sz="2400" dirty="0"/>
              <a:t>an amazing</a:t>
            </a:r>
            <a:br>
              <a:rPr lang="en-GB" sz="2400" dirty="0"/>
            </a:br>
            <a:r>
              <a:rPr lang="en-GB" sz="2400" dirty="0"/>
              <a:t>530ft high.</a:t>
            </a:r>
          </a:p>
        </p:txBody>
      </p:sp>
      <p:pic>
        <p:nvPicPr>
          <p:cNvPr id="6246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3" t="15245" r="143" b="4829"/>
          <a:stretch>
            <a:fillRect/>
          </a:stretch>
        </p:blipFill>
        <p:spPr>
          <a:xfrm>
            <a:off x="152400" y="165100"/>
            <a:ext cx="6019800" cy="6511925"/>
          </a:xfrm>
        </p:spPr>
      </p:pic>
    </p:spTree>
  </p:cSld>
  <p:clrMapOvr>
    <a:masterClrMapping/>
  </p:clrMapOvr>
  <p:transition spd="slow" advClick="0" advTm="12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The famous Seven Sisters next</a:t>
            </a:r>
            <a:br>
              <a:rPr lang="en-GB" sz="2400" dirty="0"/>
            </a:br>
            <a:r>
              <a:rPr lang="en-GB" sz="2400" dirty="0"/>
              <a:t>then the inlet of Cuckmere Haven.</a:t>
            </a:r>
          </a:p>
        </p:txBody>
      </p:sp>
      <p:pic>
        <p:nvPicPr>
          <p:cNvPr id="63491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8" r="-12" b="43748"/>
          <a:stretch>
            <a:fillRect/>
          </a:stretch>
        </p:blipFill>
        <p:spPr>
          <a:xfrm>
            <a:off x="76200" y="838200"/>
            <a:ext cx="8905875" cy="2600325"/>
          </a:xfrm>
        </p:spPr>
      </p:pic>
      <p:pic>
        <p:nvPicPr>
          <p:cNvPr id="63492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2" r="221" b="11375"/>
          <a:stretch>
            <a:fillRect/>
          </a:stretch>
        </p:blipFill>
        <p:spPr>
          <a:xfrm>
            <a:off x="152400" y="3562350"/>
            <a:ext cx="8839200" cy="3205163"/>
          </a:xfrm>
        </p:spPr>
      </p:pic>
    </p:spTree>
  </p:cSld>
  <p:clrMapOvr>
    <a:masterClrMapping/>
  </p:clrMapOvr>
  <p:transition spd="slow" advClick="0" advTm="12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And Brighton now…………but only from a distance.</a:t>
            </a:r>
          </a:p>
        </p:txBody>
      </p:sp>
      <p:pic>
        <p:nvPicPr>
          <p:cNvPr id="64515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30" t="13692" r="95" b="5882"/>
          <a:stretch>
            <a:fillRect/>
          </a:stretch>
        </p:blipFill>
        <p:spPr>
          <a:xfrm>
            <a:off x="152400" y="806450"/>
            <a:ext cx="8839200" cy="5938838"/>
          </a:xfrm>
        </p:spPr>
      </p:pic>
    </p:spTree>
  </p:cSld>
  <p:clrMapOvr>
    <a:masterClrMapping/>
  </p:clrMapOvr>
  <p:transition spd="slow" advClick="0" advTm="12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But we get a much closer to Worthing as we call at the pier.</a:t>
            </a:r>
          </a:p>
        </p:txBody>
      </p:sp>
      <p:pic>
        <p:nvPicPr>
          <p:cNvPr id="6553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4" b="4793"/>
          <a:stretch>
            <a:fillRect/>
          </a:stretch>
        </p:blipFill>
        <p:spPr>
          <a:xfrm>
            <a:off x="152400" y="698500"/>
            <a:ext cx="8839200" cy="5989638"/>
          </a:xfrm>
        </p:spPr>
      </p:pic>
    </p:spTree>
  </p:cSld>
  <p:clrMapOvr>
    <a:masterClrMapping/>
  </p:clrMapOvr>
  <p:transition spd="slow" advClick="0" advTm="12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4495800" cy="11430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To allow some 250 waiting passengers to board.</a:t>
            </a:r>
          </a:p>
        </p:txBody>
      </p:sp>
      <p:pic>
        <p:nvPicPr>
          <p:cNvPr id="66563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" r="748"/>
          <a:stretch>
            <a:fillRect/>
          </a:stretch>
        </p:blipFill>
        <p:spPr>
          <a:xfrm>
            <a:off x="152400" y="1282700"/>
            <a:ext cx="4159250" cy="5448300"/>
          </a:xfrm>
        </p:spPr>
      </p:pic>
      <p:pic>
        <p:nvPicPr>
          <p:cNvPr id="66564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3352800"/>
            <a:ext cx="4470400" cy="3352800"/>
          </a:xfrm>
        </p:spPr>
      </p:pic>
      <p:pic>
        <p:nvPicPr>
          <p:cNvPr id="66565" name="Content Placeholder 9"/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" b="9073"/>
          <a:stretch>
            <a:fillRect/>
          </a:stretch>
        </p:blipFill>
        <p:spPr>
          <a:xfrm>
            <a:off x="4495800" y="152400"/>
            <a:ext cx="4478338" cy="3065463"/>
          </a:xfrm>
        </p:spPr>
      </p:pic>
    </p:spTree>
  </p:cSld>
  <p:clrMapOvr>
    <a:masterClrMapping/>
  </p:clrMapOvr>
  <p:transition spd="slow" advClick="0" advTm="12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We reverse away. Worthing is the only pier between</a:t>
            </a:r>
            <a:br>
              <a:rPr lang="en-GB" sz="2400" dirty="0"/>
            </a:br>
            <a:r>
              <a:rPr lang="en-GB" sz="2400" dirty="0"/>
              <a:t>Portsmouth and Dover at which Waverley can currently call.</a:t>
            </a:r>
          </a:p>
        </p:txBody>
      </p:sp>
      <p:pic>
        <p:nvPicPr>
          <p:cNvPr id="6758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8" r="-185"/>
          <a:stretch>
            <a:fillRect/>
          </a:stretch>
        </p:blipFill>
        <p:spPr>
          <a:xfrm>
            <a:off x="152400" y="806450"/>
            <a:ext cx="8812213" cy="5886450"/>
          </a:xfrm>
        </p:spPr>
      </p:pic>
    </p:spTree>
  </p:cSld>
  <p:clrMapOvr>
    <a:masterClrMapping/>
  </p:clrMapOvr>
  <p:transition spd="slow" advClick="0" advTm="12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5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Something interesting happened in </a:t>
            </a:r>
            <a:r>
              <a:rPr lang="en-GB" sz="2400" dirty="0" err="1"/>
              <a:t>Bracklesham</a:t>
            </a:r>
            <a:r>
              <a:rPr lang="en-GB" sz="2400" dirty="0"/>
              <a:t> Bay as the coastguard, on exercise off </a:t>
            </a:r>
            <a:r>
              <a:rPr lang="en-GB" sz="2400" dirty="0" err="1"/>
              <a:t>Selsey</a:t>
            </a:r>
            <a:r>
              <a:rPr lang="en-GB" sz="2400" dirty="0"/>
              <a:t> Bill, wished to land a man. </a:t>
            </a:r>
          </a:p>
        </p:txBody>
      </p:sp>
      <p:pic>
        <p:nvPicPr>
          <p:cNvPr id="6861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8650" r="288" b="1192"/>
          <a:stretch>
            <a:fillRect/>
          </a:stretch>
        </p:blipFill>
        <p:spPr>
          <a:xfrm>
            <a:off x="152400" y="762000"/>
            <a:ext cx="8856663" cy="6007100"/>
          </a:xfrm>
        </p:spPr>
      </p:pic>
    </p:spTree>
  </p:cSld>
  <p:clrMapOvr>
    <a:masterClrMapping/>
  </p:clrMapOvr>
  <p:transition spd="slow" advClick="0" advTm="12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4191000" cy="28194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And here he comes,</a:t>
            </a:r>
            <a:br>
              <a:rPr lang="en-GB" sz="2400" dirty="0"/>
            </a:br>
            <a:r>
              <a:rPr lang="en-GB" sz="2400" dirty="0"/>
              <a:t>swinging in!</a:t>
            </a:r>
          </a:p>
        </p:txBody>
      </p:sp>
      <p:pic>
        <p:nvPicPr>
          <p:cNvPr id="6963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" t="-166" r="6105"/>
          <a:stretch>
            <a:fillRect/>
          </a:stretch>
        </p:blipFill>
        <p:spPr>
          <a:xfrm>
            <a:off x="76200" y="3148013"/>
            <a:ext cx="4267200" cy="3619500"/>
          </a:xfrm>
        </p:spPr>
      </p:pic>
      <p:pic>
        <p:nvPicPr>
          <p:cNvPr id="6963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" t="-128" r="6577"/>
          <a:stretch>
            <a:fillRect/>
          </a:stretch>
        </p:blipFill>
        <p:spPr>
          <a:xfrm>
            <a:off x="4495800" y="76200"/>
            <a:ext cx="4495800" cy="6654800"/>
          </a:xfrm>
        </p:spPr>
      </p:pic>
    </p:spTree>
  </p:cSld>
  <p:clrMapOvr>
    <a:masterClrMapping/>
  </p:clrMapOvr>
  <p:transition spd="slow" advClick="0" advTm="12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172200" y="685800"/>
            <a:ext cx="2895600" cy="57150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To complete</a:t>
            </a:r>
            <a:br>
              <a:rPr lang="en-GB" sz="2400" dirty="0"/>
            </a:br>
            <a:r>
              <a:rPr lang="en-GB" sz="2400" dirty="0"/>
              <a:t>the exercise a departing crewman is then lifted off.</a:t>
            </a:r>
            <a:br>
              <a:rPr lang="en-GB" sz="2400" dirty="0"/>
            </a:br>
            <a:br>
              <a:rPr lang="en-GB" sz="2400" dirty="0"/>
            </a:b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This is spectacular stuff when viewed from just yards away from the</a:t>
            </a:r>
            <a:br>
              <a:rPr lang="en-GB" sz="2400" dirty="0"/>
            </a:br>
            <a:r>
              <a:rPr lang="en-GB" sz="2400" dirty="0"/>
              <a:t> upper deck of a moving boat.</a:t>
            </a:r>
            <a:br>
              <a:rPr lang="en-GB" sz="2400" dirty="0"/>
            </a:br>
            <a:br>
              <a:rPr lang="en-GB" sz="2400" dirty="0"/>
            </a:br>
            <a:endParaRPr lang="en-GB" sz="2400" dirty="0"/>
          </a:p>
        </p:txBody>
      </p:sp>
      <p:pic>
        <p:nvPicPr>
          <p:cNvPr id="70659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2764" r="-120" b="2055"/>
          <a:stretch/>
        </p:blipFill>
        <p:spPr>
          <a:xfrm>
            <a:off x="-1" y="0"/>
            <a:ext cx="6054029" cy="6863179"/>
          </a:xfrm>
        </p:spPr>
      </p:pic>
    </p:spTree>
  </p:cSld>
  <p:clrMapOvr>
    <a:masterClrMapping/>
  </p:clrMapOvr>
  <p:transition spd="slow" advClick="0" advTm="1400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609600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See what I mean!</a:t>
            </a:r>
            <a:endParaRPr lang="en-GB" sz="2400" dirty="0"/>
          </a:p>
        </p:txBody>
      </p:sp>
      <p:pic>
        <p:nvPicPr>
          <p:cNvPr id="7168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" b="7800"/>
          <a:stretch/>
        </p:blipFill>
        <p:spPr>
          <a:xfrm>
            <a:off x="152400" y="609600"/>
            <a:ext cx="8831803" cy="6112277"/>
          </a:xfrm>
        </p:spPr>
      </p:pic>
    </p:spTree>
  </p:cSld>
  <p:clrMapOvr>
    <a:masterClrMapping/>
  </p:clrMapOvr>
  <p:transition spd="slow" advClick="0" advTm="9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Passing beneath Tower Bridge was a great moment.</a:t>
            </a:r>
          </a:p>
        </p:txBody>
      </p:sp>
      <p:pic>
        <p:nvPicPr>
          <p:cNvPr id="8195" name="Picture 6" descr="Waverley 021009 03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" b="1852"/>
          <a:stretch>
            <a:fillRect/>
          </a:stretch>
        </p:blipFill>
        <p:spPr>
          <a:xfrm>
            <a:off x="304800" y="685800"/>
            <a:ext cx="8534400" cy="6045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Around Portsmouth the weather is poor</a:t>
            </a:r>
            <a:br>
              <a:rPr lang="en-GB" sz="2400" dirty="0"/>
            </a:br>
            <a:r>
              <a:rPr lang="en-GB" sz="2400" dirty="0"/>
              <a:t> and the shipping lanes busy.</a:t>
            </a:r>
          </a:p>
        </p:txBody>
      </p:sp>
      <p:pic>
        <p:nvPicPr>
          <p:cNvPr id="7270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8" r="247" b="4794"/>
          <a:stretch/>
        </p:blipFill>
        <p:spPr>
          <a:xfrm>
            <a:off x="152400" y="816746"/>
            <a:ext cx="8831802" cy="5928542"/>
          </a:xfrm>
        </p:spPr>
      </p:pic>
    </p:spTree>
  </p:cSld>
  <p:clrMapOvr>
    <a:masterClrMapping/>
  </p:clrMapOvr>
  <p:transition spd="slow" advClick="0" advTm="1200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8382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As we pass No Man’s Land Fort, one of three Solent forts built</a:t>
            </a:r>
            <a:br>
              <a:rPr lang="en-GB" sz="2400" dirty="0"/>
            </a:br>
            <a:r>
              <a:rPr lang="en-GB" sz="2400" dirty="0"/>
              <a:t>around 1880. </a:t>
            </a:r>
            <a:r>
              <a:rPr lang="en-GB" sz="2400" dirty="0" err="1"/>
              <a:t>Ryde</a:t>
            </a:r>
            <a:r>
              <a:rPr lang="en-GB" sz="2400" dirty="0"/>
              <a:t> is behind in the mist.</a:t>
            </a:r>
          </a:p>
        </p:txBody>
      </p:sp>
      <p:pic>
        <p:nvPicPr>
          <p:cNvPr id="7373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18" r="591" b="9586"/>
          <a:stretch>
            <a:fillRect/>
          </a:stretch>
        </p:blipFill>
        <p:spPr>
          <a:xfrm>
            <a:off x="152400" y="896938"/>
            <a:ext cx="8829675" cy="5795962"/>
          </a:xfrm>
        </p:spPr>
      </p:pic>
    </p:spTree>
  </p:cSld>
  <p:clrMapOvr>
    <a:masterClrMapping/>
  </p:clrMapOvr>
  <p:transition spd="slow" advClick="0" advTm="1200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700"/>
            <a:ext cx="8229600" cy="6223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And Portsmouth Harbour and the Spinnaker Tower.</a:t>
            </a:r>
          </a:p>
        </p:txBody>
      </p:sp>
      <p:pic>
        <p:nvPicPr>
          <p:cNvPr id="7475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43" r="415" b="7545"/>
          <a:stretch/>
        </p:blipFill>
        <p:spPr>
          <a:xfrm>
            <a:off x="152401" y="577050"/>
            <a:ext cx="8831802" cy="6146014"/>
          </a:xfrm>
        </p:spPr>
      </p:pic>
    </p:spTree>
  </p:cSld>
  <p:clrMapOvr>
    <a:masterClrMapping/>
  </p:clrMapOvr>
  <p:transition spd="slow" advClick="0" advTm="1200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528637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But even on a grey day Portsmouth is a fascinating place.</a:t>
            </a:r>
          </a:p>
        </p:txBody>
      </p:sp>
      <p:pic>
        <p:nvPicPr>
          <p:cNvPr id="7577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8" r="-201"/>
          <a:stretch>
            <a:fillRect/>
          </a:stretch>
        </p:blipFill>
        <p:spPr>
          <a:xfrm>
            <a:off x="152400" y="555625"/>
            <a:ext cx="8856663" cy="6148388"/>
          </a:xfrm>
        </p:spPr>
      </p:pic>
    </p:spTree>
  </p:cSld>
  <p:clrMapOvr>
    <a:masterClrMapping/>
  </p:clrMapOvr>
  <p:transition spd="slow" advClick="0" advTm="12000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Next day is much brighter. This is Warrior, a steam and sail warship of 1860, iron plated but still very traditional on board.   </a:t>
            </a:r>
          </a:p>
        </p:txBody>
      </p:sp>
      <p:pic>
        <p:nvPicPr>
          <p:cNvPr id="7680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5" r="163" b="5795"/>
          <a:stretch>
            <a:fillRect/>
          </a:stretch>
        </p:blipFill>
        <p:spPr>
          <a:xfrm>
            <a:off x="152400" y="838200"/>
            <a:ext cx="8839200" cy="5889625"/>
          </a:xfrm>
        </p:spPr>
      </p:pic>
    </p:spTree>
  </p:cSld>
  <p:clrMapOvr>
    <a:masterClrMapping/>
  </p:clrMapOvr>
  <p:transition spd="slow" advClick="0" advTm="12000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For example 655 men lived on this gun deck in messes of 18,</a:t>
            </a:r>
            <a:br>
              <a:rPr lang="en-GB" sz="2400" dirty="0"/>
            </a:br>
            <a:r>
              <a:rPr lang="en-GB" sz="2400" dirty="0"/>
              <a:t>meaning that 18 hammocks were slung around each gun.</a:t>
            </a:r>
          </a:p>
        </p:txBody>
      </p:sp>
      <p:pic>
        <p:nvPicPr>
          <p:cNvPr id="77827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14162" b="2547"/>
          <a:stretch>
            <a:fillRect/>
          </a:stretch>
        </p:blipFill>
        <p:spPr>
          <a:xfrm>
            <a:off x="152400" y="838200"/>
            <a:ext cx="8839200" cy="5867400"/>
          </a:xfrm>
        </p:spPr>
      </p:pic>
    </p:spTree>
  </p:cSld>
  <p:clrMapOvr>
    <a:masterClrMapping/>
  </p:clrMapOvr>
  <p:transition spd="slow" advClick="0" advTm="12000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757237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Things are different now on the 88 ships currently in the</a:t>
            </a:r>
            <a:br>
              <a:rPr lang="en-GB" sz="2400" dirty="0"/>
            </a:br>
            <a:r>
              <a:rPr lang="en-GB" sz="2400" dirty="0"/>
              <a:t>Royal Navy and 17 of these are in Portsmouth today.</a:t>
            </a:r>
          </a:p>
        </p:txBody>
      </p:sp>
      <p:pic>
        <p:nvPicPr>
          <p:cNvPr id="7885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1"/>
          <a:stretch>
            <a:fillRect/>
          </a:stretch>
        </p:blipFill>
        <p:spPr>
          <a:xfrm>
            <a:off x="152400" y="806450"/>
            <a:ext cx="8839200" cy="5899150"/>
          </a:xfrm>
        </p:spPr>
      </p:pic>
    </p:spTree>
  </p:cSld>
  <p:clrMapOvr>
    <a:masterClrMapping/>
  </p:clrMapOvr>
  <p:transition spd="slow" advClick="0" advTm="12000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00800" y="3124200"/>
            <a:ext cx="2590800" cy="35814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This line up of four includes the aircraft carrier Ark Royal and</a:t>
            </a:r>
            <a:br>
              <a:rPr lang="en-GB" sz="2400" dirty="0"/>
            </a:br>
            <a:r>
              <a:rPr lang="en-GB" sz="2400" dirty="0"/>
              <a:t>D34, the new stealth vessel</a:t>
            </a:r>
            <a:br>
              <a:rPr lang="en-GB" sz="2400" dirty="0"/>
            </a:br>
            <a:r>
              <a:rPr lang="en-GB" sz="2400" dirty="0"/>
              <a:t>Diamond.</a:t>
            </a:r>
          </a:p>
        </p:txBody>
      </p:sp>
      <p:pic>
        <p:nvPicPr>
          <p:cNvPr id="7987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6" b="9286"/>
          <a:stretch>
            <a:fillRect/>
          </a:stretch>
        </p:blipFill>
        <p:spPr>
          <a:xfrm>
            <a:off x="152400" y="3151188"/>
            <a:ext cx="6096000" cy="3532187"/>
          </a:xfrm>
        </p:spPr>
      </p:pic>
      <p:pic>
        <p:nvPicPr>
          <p:cNvPr id="79876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4" r="4718" b="10577"/>
          <a:stretch>
            <a:fillRect/>
          </a:stretch>
        </p:blipFill>
        <p:spPr>
          <a:xfrm>
            <a:off x="4648200" y="152400"/>
            <a:ext cx="4370388" cy="2832100"/>
          </a:xfrm>
        </p:spPr>
      </p:pic>
      <p:pic>
        <p:nvPicPr>
          <p:cNvPr id="79877" name="Content Placeholder 7"/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9" t="15385" r="-623" b="5431"/>
          <a:stretch>
            <a:fillRect/>
          </a:stretch>
        </p:blipFill>
        <p:spPr>
          <a:xfrm>
            <a:off x="152400" y="152400"/>
            <a:ext cx="4343400" cy="2879725"/>
          </a:xfrm>
        </p:spPr>
      </p:pic>
    </p:spTree>
  </p:cSld>
  <p:clrMapOvr>
    <a:masterClrMapping/>
  </p:clrMapOvr>
  <p:transition spd="slow" advClick="0" advTm="12000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4763"/>
            <a:ext cx="9144000" cy="762001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And York and Edinburgh head this line up which also includes Invincible, an aircraft carrier of the reserve fleet.  </a:t>
            </a:r>
          </a:p>
        </p:txBody>
      </p:sp>
      <p:pic>
        <p:nvPicPr>
          <p:cNvPr id="80899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2419" r="490"/>
          <a:stretch>
            <a:fillRect/>
          </a:stretch>
        </p:blipFill>
        <p:spPr>
          <a:xfrm>
            <a:off x="152400" y="914400"/>
            <a:ext cx="8807450" cy="5813425"/>
          </a:xfrm>
        </p:spPr>
      </p:pic>
    </p:spTree>
  </p:cSld>
  <p:clrMapOvr>
    <a:masterClrMapping/>
  </p:clrMapOvr>
  <p:transition spd="slow" advClick="0" advTm="12000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22225"/>
            <a:ext cx="9296400" cy="587375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On the other side of the harbour is Gosport and its yacht moorings.</a:t>
            </a:r>
          </a:p>
        </p:txBody>
      </p:sp>
      <p:pic>
        <p:nvPicPr>
          <p:cNvPr id="8192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7" r="742" b="4237"/>
          <a:stretch/>
        </p:blipFill>
        <p:spPr>
          <a:xfrm>
            <a:off x="152401" y="685799"/>
            <a:ext cx="8831802" cy="6007963"/>
          </a:xfrm>
        </p:spPr>
      </p:pic>
    </p:spTree>
  </p:cSld>
  <p:clrMapOvr>
    <a:masterClrMapping/>
  </p:clrMapOvr>
  <p:transition spd="slow" advClick="0" advTm="12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As the bridge closes behind us and we power downstream.</a:t>
            </a:r>
          </a:p>
        </p:txBody>
      </p:sp>
      <p:pic>
        <p:nvPicPr>
          <p:cNvPr id="9219" name="Picture 6" descr="Waverley 021009 03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8"/>
          <a:stretch>
            <a:fillRect/>
          </a:stretch>
        </p:blipFill>
        <p:spPr>
          <a:xfrm>
            <a:off x="152400" y="620713"/>
            <a:ext cx="8839200" cy="6137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And amongst the sea of masts is a lightship, now a restaurant. Always unpowered, this 1946 lightship was retired in 1991.</a:t>
            </a:r>
          </a:p>
        </p:txBody>
      </p:sp>
      <p:pic>
        <p:nvPicPr>
          <p:cNvPr id="8294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0" r="327"/>
          <a:stretch>
            <a:fillRect/>
          </a:stretch>
        </p:blipFill>
        <p:spPr>
          <a:xfrm>
            <a:off x="152400" y="925513"/>
            <a:ext cx="8839200" cy="5767387"/>
          </a:xfrm>
        </p:spPr>
      </p:pic>
    </p:spTree>
  </p:cSld>
  <p:clrMapOvr>
    <a:masterClrMapping/>
  </p:clrMapOvr>
  <p:transition spd="slow" advClick="0" advTm="12000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Not many places are as varied as Portsmouth.</a:t>
            </a:r>
            <a:br>
              <a:rPr lang="en-GB" sz="2400" dirty="0"/>
            </a:br>
            <a:r>
              <a:rPr lang="en-GB" sz="2400" dirty="0"/>
              <a:t>It is quite simply, all action, all of the time!</a:t>
            </a:r>
          </a:p>
        </p:txBody>
      </p:sp>
      <p:pic>
        <p:nvPicPr>
          <p:cNvPr id="8397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2508" r="203"/>
          <a:stretch>
            <a:fillRect/>
          </a:stretch>
        </p:blipFill>
        <p:spPr>
          <a:xfrm>
            <a:off x="152400" y="904875"/>
            <a:ext cx="8821738" cy="5800725"/>
          </a:xfrm>
        </p:spPr>
      </p:pic>
    </p:spTree>
  </p:cSld>
  <p:clrMapOvr>
    <a:masterClrMapping/>
  </p:clrMapOvr>
  <p:transition spd="slow" advClick="0" advTm="12000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685800"/>
          </a:xfrm>
        </p:spPr>
        <p:txBody>
          <a:bodyPr/>
          <a:lstStyle/>
          <a:p>
            <a:pPr>
              <a:defRPr/>
            </a:pPr>
            <a:r>
              <a:rPr lang="en-GB" sz="2400" dirty="0"/>
              <a:t>End of Chapter 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slow" advClick="0" advTm="25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/>
              <a:t>And in no time at all are passing the naval buildings at Greenwich. </a:t>
            </a:r>
            <a:endParaRPr lang="en-GB" sz="4000" dirty="0"/>
          </a:p>
        </p:txBody>
      </p:sp>
      <p:pic>
        <p:nvPicPr>
          <p:cNvPr id="10243" name="Picture 6" descr="Waverley 021009 04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8" r="586" b="1"/>
          <a:stretch/>
        </p:blipFill>
        <p:spPr>
          <a:xfrm>
            <a:off x="152400" y="790113"/>
            <a:ext cx="8787414" cy="5915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2000"/>
</p:sld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20999</TotalTime>
  <Words>1406</Words>
  <Application>Microsoft Office PowerPoint</Application>
  <PresentationFormat>On-screen Show (4:3)</PresentationFormat>
  <Paragraphs>87</Paragraphs>
  <Slides>82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6" baseType="lpstr">
      <vt:lpstr>Arial</vt:lpstr>
      <vt:lpstr>Tahoma</vt:lpstr>
      <vt:lpstr>Wingdings</vt:lpstr>
      <vt:lpstr>Textured</vt:lpstr>
      <vt:lpstr>Exploring Britain  Boating South Part 1  Chapter 11</vt:lpstr>
      <vt:lpstr>Moored on the River Thames by the Tower of London is Waverley, the last sea going paddle steamer in the world. </vt:lpstr>
      <vt:lpstr>As passengers board at  Tower Pier.</vt:lpstr>
      <vt:lpstr>We are to head downstream to the  estuary and departure is all action. </vt:lpstr>
      <vt:lpstr>Road traffic is stopped, Tower Bridge is raised, a tug swings the bow and our stern approaches HMS Belfast…………</vt:lpstr>
      <vt:lpstr>As a Waverley crewman casually oils the steam capstan.</vt:lpstr>
      <vt:lpstr>Passing beneath Tower Bridge was a great moment.</vt:lpstr>
      <vt:lpstr>As the bridge closes behind us and we power downstream.</vt:lpstr>
      <vt:lpstr>And in no time at all are passing the naval buildings at Greenwich. </vt:lpstr>
      <vt:lpstr>Then modern Canary Wharf and the Millennium Dome.</vt:lpstr>
      <vt:lpstr>It is Friday 2nd October 2009, a perfect day to be on the Thames.</vt:lpstr>
      <vt:lpstr>We pass through the Thames Flood Barrier at Woolwich where one of the rotary gates is shut for inspection.</vt:lpstr>
      <vt:lpstr>Below decks Waverley’s oil fired triple expansion steam engine is a fantastic sight.</vt:lpstr>
      <vt:lpstr>Walkways either side permit excellent views.  The main crankshaft directly powers the paddle wheels either side of the vessel.</vt:lpstr>
      <vt:lpstr>A view over the starboard paddle box as we approach the Dartford Tunnel. </vt:lpstr>
      <vt:lpstr>And the paddle wheels themselves.  One view in full cry and one view at rest.</vt:lpstr>
      <vt:lpstr>We pass the grain and container terminals at Tilbury.</vt:lpstr>
      <vt:lpstr>Then call at Tilbury’s former railway pier to pick up passengers.</vt:lpstr>
      <vt:lpstr>The Waverley is filling up!</vt:lpstr>
      <vt:lpstr>Moving on again, a well loaded container ship passes by.</vt:lpstr>
      <vt:lpstr>And a much wider Thames now passing Canvey Island.</vt:lpstr>
      <vt:lpstr>Then, with the Estuary widening ever more,  we curve for our approach to Southend Pier.</vt:lpstr>
      <vt:lpstr>Famous Southend Pier stretches over a mile into the sea.</vt:lpstr>
      <vt:lpstr>Underway again as a pilot cutter approaches with our pilot for the Medway Estuary. </vt:lpstr>
      <vt:lpstr>The pilot’s first job is to miss the Richard Montgomery, a  wrecked US Liberty Ship still full of wartime explosives, an incredibly dangerous wreck. It’s masts have been lowered since the old black and white photo was taken.</vt:lpstr>
      <vt:lpstr>Sheerness Harbour is nearby, as is the Isle of Grain oil refinery. An explosion on the Richard Montgomery is unthinkable!!   </vt:lpstr>
      <vt:lpstr>Nudging up the Medway estuary we pass sheltered Thamesport.</vt:lpstr>
      <vt:lpstr>Then reach Darnet fort, built to guard Chatham dockyard.</vt:lpstr>
      <vt:lpstr>And it is here, with Chatham ahead, that the tug Boa helps us turn as we head back to a London in darkness. </vt:lpstr>
      <vt:lpstr>To close a fantastic day out.</vt:lpstr>
      <vt:lpstr>Our next trip is on 2nd July 2010 where, at Southend Pier, another historic boat is due. </vt:lpstr>
      <vt:lpstr>It’s the Balmoral, built in 1949 for Red Funnel Ferries and  now the UK’s most versatile, go anywhere, passenger vessel. </vt:lpstr>
      <vt:lpstr>The captain brings Balmoral alongside  the pier and passengers clamber aboard. </vt:lpstr>
      <vt:lpstr>And off we go. This looks like open water but there are obstacles about. Southend Pier is one, a ship sliced right through it in 1986! </vt:lpstr>
      <vt:lpstr>And off Shoeburyness is this piece of Mulberry Harbour, abandoned, leaking, en route to the D-Day beaches. There are also several wind farms to avoid. This one is near Herne Bay.</vt:lpstr>
      <vt:lpstr>But the most interesting obstacles of all are the 2nd World War forts at Red Sands and Shivering Sands, build to intercept enemy aircraft. Shivering Sands lost a tower when a ship hit it and both were at one time occupied by pirate radio. </vt:lpstr>
      <vt:lpstr>Balmoral was originally an Isle of Wight ferry and was re-engined in 2003.   Maximum passenger capacity is 784. </vt:lpstr>
      <vt:lpstr>It was windy off Margate!</vt:lpstr>
      <vt:lpstr>And we were near the shore rounding North Foreland and the important light marking the route to London. </vt:lpstr>
      <vt:lpstr>Round the headland we find Ramsgate and the remains of Richborough power station, built to burn Kent coal.</vt:lpstr>
      <vt:lpstr>We then cross Sandwich Bay and head for Deal. </vt:lpstr>
      <vt:lpstr>Calm Deal before a storm.</vt:lpstr>
      <vt:lpstr>Which was really brewing approaching the White Cliffs of Dover.</vt:lpstr>
      <vt:lpstr>St. Margaret’s Bay, Dover and, on the distant cliff, the South Foreland light as we avoid ferries in the rain. </vt:lpstr>
      <vt:lpstr>And a view of the bridge as the helmsman checks his course. </vt:lpstr>
      <vt:lpstr>And a wet, empty deck passing Shakespeare Cliff, Folkestone.</vt:lpstr>
      <vt:lpstr>But conditions brighten near Hythe for our fascinating final miles.</vt:lpstr>
      <vt:lpstr>And by Dungeness power station the  deck was busy again!</vt:lpstr>
      <vt:lpstr>With Hastings ahead we turn towards Rye Harbour as the Rye pilot comes out to meet us. </vt:lpstr>
      <vt:lpstr>To steer us towards the narrow River Rother.</vt:lpstr>
      <vt:lpstr>It is quite something bringing a vessel this size along here.</vt:lpstr>
      <vt:lpstr>And we continue for quite a way up to Rye Wharf, a rare harbour on the south east coast of England. </vt:lpstr>
      <vt:lpstr>Journey’s end in Rye Harbour, fantastic!</vt:lpstr>
      <vt:lpstr>The next leg of our journey is aboard Waverley once more  as we return to Rye Bay.</vt:lpstr>
      <vt:lpstr>As the paddle wheels turn.</vt:lpstr>
      <vt:lpstr>And the pistons pound!  And a “Mind your Head” notice on the crankshaft drive to the paddlewheels.</vt:lpstr>
      <vt:lpstr>On this grey day it was brighter around Beachy Head.</vt:lpstr>
      <vt:lpstr>Whilst out to sea the former South Goodwin lightship is now this unmanned light. There have been over 2000 wrecks around here!</vt:lpstr>
      <vt:lpstr>Eastbourne now, in choppy waters. Sadly Eastbourne pier is no longer in a good enough repair for Waverley to call.</vt:lpstr>
      <vt:lpstr>As we reach the  chalk cliffs of Beachy Head, an amazing 530ft high.</vt:lpstr>
      <vt:lpstr>The famous Seven Sisters next then the inlet of Cuckmere Haven.</vt:lpstr>
      <vt:lpstr>And Brighton now…………but only from a distance.</vt:lpstr>
      <vt:lpstr>But we get a much closer to Worthing as we call at the pier.</vt:lpstr>
      <vt:lpstr>To allow some 250 waiting passengers to board.</vt:lpstr>
      <vt:lpstr>We reverse away. Worthing is the only pier between Portsmouth and Dover at which Waverley can currently call.</vt:lpstr>
      <vt:lpstr>Something interesting happened in Bracklesham Bay as the coastguard, on exercise off Selsey Bill, wished to land a man. </vt:lpstr>
      <vt:lpstr>And here he comes, swinging in!</vt:lpstr>
      <vt:lpstr>To complete the exercise a departing crewman is then lifted off.    This is spectacular stuff when viewed from just yards away from the  upper deck of a moving boat.  </vt:lpstr>
      <vt:lpstr>See what I mean!</vt:lpstr>
      <vt:lpstr>Around Portsmouth the weather is poor  and the shipping lanes busy.</vt:lpstr>
      <vt:lpstr>As we pass No Man’s Land Fort, one of three Solent forts built around 1880. Ryde is behind in the mist.</vt:lpstr>
      <vt:lpstr>And Portsmouth Harbour and the Spinnaker Tower.</vt:lpstr>
      <vt:lpstr>But even on a grey day Portsmouth is a fascinating place.</vt:lpstr>
      <vt:lpstr>Next day is much brighter. This is Warrior, a steam and sail warship of 1860, iron plated but still very traditional on board.   </vt:lpstr>
      <vt:lpstr>For example 655 men lived on this gun deck in messes of 18, meaning that 18 hammocks were slung around each gun.</vt:lpstr>
      <vt:lpstr>Things are different now on the 88 ships currently in the Royal Navy and 17 of these are in Portsmouth today.</vt:lpstr>
      <vt:lpstr>This line up of four includes the aircraft carrier Ark Royal and D34, the new stealth vessel Diamond.</vt:lpstr>
      <vt:lpstr>And York and Edinburgh head this line up which also includes Invincible, an aircraft carrier of the reserve fleet.  </vt:lpstr>
      <vt:lpstr>On the other side of the harbour is Gosport and its yacht moorings.</vt:lpstr>
      <vt:lpstr>And amongst the sea of masts is a lightship, now a restaurant. Always unpowered, this 1946 lightship was retired in 1991.</vt:lpstr>
      <vt:lpstr>Not many places are as varied as Portsmouth. It is quite simply, all action, all of the time!</vt:lpstr>
      <vt:lpstr>End of Chapter 11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</dc:creator>
  <cp:lastModifiedBy>John Goldrick</cp:lastModifiedBy>
  <cp:revision>109</cp:revision>
  <cp:lastPrinted>1601-01-01T00:00:00Z</cp:lastPrinted>
  <dcterms:created xsi:type="dcterms:W3CDTF">1601-01-01T00:00:00Z</dcterms:created>
  <dcterms:modified xsi:type="dcterms:W3CDTF">2022-12-13T19:23:22Z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